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EB Garamond"/>
      <p:regular r:id="rId49"/>
      <p:bold r:id="rId50"/>
      <p:italic r:id="rId51"/>
      <p:boldItalic r:id="rId52"/>
    </p:embeddedFont>
    <p:embeddedFont>
      <p:font typeface="EB Garamond Regular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EBGaramo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BGaramond-italic.fntdata"/><Relationship Id="rId50" Type="http://schemas.openxmlformats.org/officeDocument/2006/relationships/font" Target="fonts/EBGaramond-bold.fntdata"/><Relationship Id="rId53" Type="http://schemas.openxmlformats.org/officeDocument/2006/relationships/font" Target="fonts/EBGaramondRegular-regular.fntdata"/><Relationship Id="rId52" Type="http://schemas.openxmlformats.org/officeDocument/2006/relationships/font" Target="fonts/EBGaramond-boldItalic.fntdata"/><Relationship Id="rId11" Type="http://schemas.openxmlformats.org/officeDocument/2006/relationships/slide" Target="slides/slide6.xml"/><Relationship Id="rId55" Type="http://schemas.openxmlformats.org/officeDocument/2006/relationships/font" Target="fonts/EBGaramondRegular-italic.fntdata"/><Relationship Id="rId10" Type="http://schemas.openxmlformats.org/officeDocument/2006/relationships/slide" Target="slides/slide5.xml"/><Relationship Id="rId54" Type="http://schemas.openxmlformats.org/officeDocument/2006/relationships/font" Target="fonts/EBGaramondRegula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EBGaramondRegula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605c49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605c49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092f16f2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092f16f2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83d90c57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83d90c57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1190ddb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1190ddb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b1190ddb30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b1190ddb30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b1190ddb30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b1190ddb30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b1190ddb30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b1190ddb30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b1190ddb30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b1190ddb30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de7f6df1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de7f6df1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d3f1176af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d3f1176af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b1190ddb30_0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b1190ddb30_0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0440d7c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0440d7c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d3f1176af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d3f1176a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b1190ddb30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b1190ddb30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df3ed078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df3ed078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d3f1176af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d3f1176af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d3f1176afe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Google Shape;1191;gd3f1176a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d3f1176afe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d3f1176afe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3f1176afe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3f1176afe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d3e9577a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d3e9577a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d62b71b20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d62b71b20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d62b71b20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d62b71b2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092f16f2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092f16f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d62b71b20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d62b71b20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d641228a6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d641228a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dd6483bec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dd6483bec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dd6483bec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dd6483bec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dd6483bec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dd6483bec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dd6483bec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dd6483bec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dd6483bec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dd6483bec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dd6483bec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dd6483bec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dd6483bec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dd6483bec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dd6483bec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dd6483bec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0440d7cb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0440d7cb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dd6483bec5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dd6483bec5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dd7b2ab9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dd7b2ab9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dd6483bec5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dd6483bec5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dd6483bec5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dd6483bec5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06a5dd7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b06a5dd7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0440d7cbb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0440d7cbb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092f16f2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092f16f2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0440d7cbb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0440d7cbb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092f16f2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092f16f2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jpg"/><Relationship Id="rId10" Type="http://schemas.openxmlformats.org/officeDocument/2006/relationships/image" Target="../media/image43.jpg"/><Relationship Id="rId13" Type="http://schemas.openxmlformats.org/officeDocument/2006/relationships/image" Target="../media/image49.png"/><Relationship Id="rId1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0.jpg"/><Relationship Id="rId9" Type="http://schemas.openxmlformats.org/officeDocument/2006/relationships/image" Target="../media/image42.jpg"/><Relationship Id="rId14" Type="http://schemas.openxmlformats.org/officeDocument/2006/relationships/image" Target="../media/image1.png"/><Relationship Id="rId5" Type="http://schemas.openxmlformats.org/officeDocument/2006/relationships/image" Target="../media/image44.png"/><Relationship Id="rId6" Type="http://schemas.openxmlformats.org/officeDocument/2006/relationships/image" Target="../media/image27.png"/><Relationship Id="rId7" Type="http://schemas.openxmlformats.org/officeDocument/2006/relationships/image" Target="../media/image41.png"/><Relationship Id="rId8" Type="http://schemas.openxmlformats.org/officeDocument/2006/relationships/image" Target="../media/image40.jp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1.png"/><Relationship Id="rId11" Type="http://schemas.openxmlformats.org/officeDocument/2006/relationships/image" Target="../media/image45.jpg"/><Relationship Id="rId10" Type="http://schemas.openxmlformats.org/officeDocument/2006/relationships/image" Target="../media/image39.jpg"/><Relationship Id="rId21" Type="http://schemas.openxmlformats.org/officeDocument/2006/relationships/image" Target="../media/image1.png"/><Relationship Id="rId13" Type="http://schemas.openxmlformats.org/officeDocument/2006/relationships/image" Target="../media/image47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0.jpg"/><Relationship Id="rId9" Type="http://schemas.openxmlformats.org/officeDocument/2006/relationships/image" Target="../media/image43.jpg"/><Relationship Id="rId15" Type="http://schemas.openxmlformats.org/officeDocument/2006/relationships/image" Target="../media/image56.png"/><Relationship Id="rId14" Type="http://schemas.openxmlformats.org/officeDocument/2006/relationships/image" Target="../media/image51.png"/><Relationship Id="rId17" Type="http://schemas.openxmlformats.org/officeDocument/2006/relationships/image" Target="../media/image55.png"/><Relationship Id="rId16" Type="http://schemas.openxmlformats.org/officeDocument/2006/relationships/image" Target="../media/image52.jpg"/><Relationship Id="rId5" Type="http://schemas.openxmlformats.org/officeDocument/2006/relationships/image" Target="../media/image44.png"/><Relationship Id="rId19" Type="http://schemas.openxmlformats.org/officeDocument/2006/relationships/image" Target="../media/image50.jpg"/><Relationship Id="rId6" Type="http://schemas.openxmlformats.org/officeDocument/2006/relationships/image" Target="../media/image27.png"/><Relationship Id="rId18" Type="http://schemas.openxmlformats.org/officeDocument/2006/relationships/image" Target="../media/image54.jpg"/><Relationship Id="rId7" Type="http://schemas.openxmlformats.org/officeDocument/2006/relationships/image" Target="../media/image40.jpg"/><Relationship Id="rId8" Type="http://schemas.openxmlformats.org/officeDocument/2006/relationships/image" Target="../media/image4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jpg"/><Relationship Id="rId4" Type="http://schemas.openxmlformats.org/officeDocument/2006/relationships/image" Target="../media/image59.jpg"/><Relationship Id="rId5" Type="http://schemas.openxmlformats.org/officeDocument/2006/relationships/image" Target="../media/image60.jp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jpg"/><Relationship Id="rId4" Type="http://schemas.openxmlformats.org/officeDocument/2006/relationships/image" Target="../media/image64.jpg"/><Relationship Id="rId5" Type="http://schemas.openxmlformats.org/officeDocument/2006/relationships/image" Target="../media/image90.png"/><Relationship Id="rId6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jp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jpg"/><Relationship Id="rId4" Type="http://schemas.openxmlformats.org/officeDocument/2006/relationships/image" Target="../media/image67.jpg"/><Relationship Id="rId5" Type="http://schemas.openxmlformats.org/officeDocument/2006/relationships/image" Target="../media/image65.jpg"/><Relationship Id="rId6" Type="http://schemas.openxmlformats.org/officeDocument/2006/relationships/image" Target="../media/image66.jpg"/><Relationship Id="rId7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jp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2.jp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0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jp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jpg"/><Relationship Id="rId4" Type="http://schemas.openxmlformats.org/officeDocument/2006/relationships/image" Target="../media/image75.jpg"/><Relationship Id="rId5" Type="http://schemas.openxmlformats.org/officeDocument/2006/relationships/image" Target="../media/image73.jpg"/><Relationship Id="rId6" Type="http://schemas.openxmlformats.org/officeDocument/2006/relationships/image" Target="../media/image76.jpg"/><Relationship Id="rId7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5.jpg"/><Relationship Id="rId4" Type="http://schemas.openxmlformats.org/officeDocument/2006/relationships/image" Target="../media/image77.jp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9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4.png"/><Relationship Id="rId4" Type="http://schemas.openxmlformats.org/officeDocument/2006/relationships/image" Target="../media/image81.jpg"/><Relationship Id="rId9" Type="http://schemas.openxmlformats.org/officeDocument/2006/relationships/image" Target="../media/image1.png"/><Relationship Id="rId5" Type="http://schemas.openxmlformats.org/officeDocument/2006/relationships/image" Target="../media/image78.png"/><Relationship Id="rId6" Type="http://schemas.openxmlformats.org/officeDocument/2006/relationships/image" Target="../media/image80.png"/><Relationship Id="rId7" Type="http://schemas.openxmlformats.org/officeDocument/2006/relationships/image" Target="../media/image83.png"/><Relationship Id="rId8" Type="http://schemas.openxmlformats.org/officeDocument/2006/relationships/image" Target="../media/image8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2.jpg"/><Relationship Id="rId4" Type="http://schemas.openxmlformats.org/officeDocument/2006/relationships/image" Target="../media/image101.gif"/><Relationship Id="rId5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8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7.jpg"/><Relationship Id="rId4" Type="http://schemas.openxmlformats.org/officeDocument/2006/relationships/image" Target="../media/image86.jpg"/><Relationship Id="rId5" Type="http://schemas.openxmlformats.org/officeDocument/2006/relationships/image" Target="../media/image84.jpg"/><Relationship Id="rId6" Type="http://schemas.openxmlformats.org/officeDocument/2006/relationships/image" Target="../media/image91.jpg"/><Relationship Id="rId7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4.png"/><Relationship Id="rId4" Type="http://schemas.openxmlformats.org/officeDocument/2006/relationships/image" Target="../media/image96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9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2.pn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3.jp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5.jpg"/><Relationship Id="rId4" Type="http://schemas.openxmlformats.org/officeDocument/2006/relationships/image" Target="../media/image97.jpg"/><Relationship Id="rId9" Type="http://schemas.openxmlformats.org/officeDocument/2006/relationships/image" Target="../media/image100.jpg"/><Relationship Id="rId5" Type="http://schemas.openxmlformats.org/officeDocument/2006/relationships/image" Target="../media/image102.jpg"/><Relationship Id="rId6" Type="http://schemas.openxmlformats.org/officeDocument/2006/relationships/image" Target="../media/image98.jpg"/><Relationship Id="rId7" Type="http://schemas.openxmlformats.org/officeDocument/2006/relationships/image" Target="../media/image99.jpg"/><Relationship Id="rId8" Type="http://schemas.openxmlformats.org/officeDocument/2006/relationships/image" Target="../media/image10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3.jpg"/><Relationship Id="rId4" Type="http://schemas.openxmlformats.org/officeDocument/2006/relationships/image" Target="../media/image104.jpg"/><Relationship Id="rId5" Type="http://schemas.openxmlformats.org/officeDocument/2006/relationships/image" Target="../media/image106.jpg"/><Relationship Id="rId6" Type="http://schemas.openxmlformats.org/officeDocument/2006/relationships/image" Target="../media/image112.jpg"/><Relationship Id="rId7" Type="http://schemas.openxmlformats.org/officeDocument/2006/relationships/image" Target="../media/image109.jpg"/><Relationship Id="rId8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7.jp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1.jpg"/><Relationship Id="rId4" Type="http://schemas.openxmlformats.org/officeDocument/2006/relationships/image" Target="../media/image110.jpg"/><Relationship Id="rId5" Type="http://schemas.openxmlformats.org/officeDocument/2006/relationships/image" Target="../media/image119.jpg"/><Relationship Id="rId6" Type="http://schemas.openxmlformats.org/officeDocument/2006/relationships/image" Target="../media/image114.jpg"/><Relationship Id="rId7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6.jpg"/><Relationship Id="rId4" Type="http://schemas.openxmlformats.org/officeDocument/2006/relationships/image" Target="../media/image108.jpg"/><Relationship Id="rId5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0.png"/><Relationship Id="rId4" Type="http://schemas.openxmlformats.org/officeDocument/2006/relationships/image" Target="../media/image117.jpg"/><Relationship Id="rId5" Type="http://schemas.openxmlformats.org/officeDocument/2006/relationships/image" Target="../media/image115.jpg"/><Relationship Id="rId6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3.jpg"/><Relationship Id="rId4" Type="http://schemas.openxmlformats.org/officeDocument/2006/relationships/image" Target="../media/image121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7.png"/><Relationship Id="rId4" Type="http://schemas.openxmlformats.org/officeDocument/2006/relationships/image" Target="../media/image122.jpg"/><Relationship Id="rId5" Type="http://schemas.openxmlformats.org/officeDocument/2006/relationships/image" Target="../media/image126.jpg"/><Relationship Id="rId6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3.jpg"/><Relationship Id="rId4" Type="http://schemas.openxmlformats.org/officeDocument/2006/relationships/image" Target="../media/image118.jpg"/><Relationship Id="rId5" Type="http://schemas.openxmlformats.org/officeDocument/2006/relationships/image" Target="../media/image124.jpg"/><Relationship Id="rId6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5.png"/><Relationship Id="rId4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gif"/><Relationship Id="rId4" Type="http://schemas.openxmlformats.org/officeDocument/2006/relationships/image" Target="../media/image6.jpg"/><Relationship Id="rId5" Type="http://schemas.openxmlformats.org/officeDocument/2006/relationships/image" Target="../media/image58.png"/><Relationship Id="rId6" Type="http://schemas.openxmlformats.org/officeDocument/2006/relationships/image" Target="../media/image4.png"/><Relationship Id="rId7" Type="http://schemas.openxmlformats.org/officeDocument/2006/relationships/image" Target="../media/image8.jp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21.png"/><Relationship Id="rId13" Type="http://schemas.openxmlformats.org/officeDocument/2006/relationships/image" Target="../media/image26.gif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Relationship Id="rId4" Type="http://schemas.openxmlformats.org/officeDocument/2006/relationships/image" Target="../media/image15.jpg"/><Relationship Id="rId9" Type="http://schemas.openxmlformats.org/officeDocument/2006/relationships/image" Target="../media/image27.png"/><Relationship Id="rId15" Type="http://schemas.openxmlformats.org/officeDocument/2006/relationships/image" Target="../media/image28.jpg"/><Relationship Id="rId14" Type="http://schemas.openxmlformats.org/officeDocument/2006/relationships/image" Target="../media/image25.jpg"/><Relationship Id="rId16" Type="http://schemas.openxmlformats.org/officeDocument/2006/relationships/image" Target="../media/image1.png"/><Relationship Id="rId5" Type="http://schemas.openxmlformats.org/officeDocument/2006/relationships/image" Target="../media/image20.jpg"/><Relationship Id="rId6" Type="http://schemas.openxmlformats.org/officeDocument/2006/relationships/image" Target="../media/image17.png"/><Relationship Id="rId7" Type="http://schemas.openxmlformats.org/officeDocument/2006/relationships/image" Target="../media/image10.jp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9" Type="http://schemas.openxmlformats.org/officeDocument/2006/relationships/image" Target="../media/image22.jp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Relationship Id="rId8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0.jpg"/><Relationship Id="rId5" Type="http://schemas.openxmlformats.org/officeDocument/2006/relationships/image" Target="../media/image35.jpg"/><Relationship Id="rId6" Type="http://schemas.openxmlformats.org/officeDocument/2006/relationships/image" Target="../media/image33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79.png"/><Relationship Id="rId5" Type="http://schemas.openxmlformats.org/officeDocument/2006/relationships/image" Target="../media/image38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261" y="1985528"/>
            <a:ext cx="3396600" cy="2405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0637">
            <a:off x="4051503" y="3135415"/>
            <a:ext cx="205687" cy="21470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5417434" y="2980496"/>
            <a:ext cx="273900" cy="10194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3081261" y="2914226"/>
            <a:ext cx="273900" cy="10857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2422988" y="4027041"/>
            <a:ext cx="3932100" cy="4962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9" name="Google Shape;59;p13"/>
          <p:cNvSpPr/>
          <p:nvPr/>
        </p:nvSpPr>
        <p:spPr>
          <a:xfrm flipH="1" rot="3144549">
            <a:off x="6071363" y="2645566"/>
            <a:ext cx="376710" cy="445747"/>
          </a:xfrm>
          <a:prstGeom prst="chord">
            <a:avLst>
              <a:gd fmla="val 2700000" name="adj1"/>
              <a:gd fmla="val 16200000" name="adj2"/>
            </a:avLst>
          </a:prstGeom>
          <a:solidFill>
            <a:srgbClr val="282F39"/>
          </a:solidFill>
          <a:ln cap="flat" cmpd="sng" w="9525">
            <a:solidFill>
              <a:srgbClr val="E94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flipH="1" rot="4232833">
            <a:off x="6404074" y="2602975"/>
            <a:ext cx="74768" cy="513153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5914611" y="2205619"/>
            <a:ext cx="806400" cy="19776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5004021" y="3785620"/>
            <a:ext cx="1100700" cy="3636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</a:t>
            </a:r>
            <a:r>
              <a:rPr lang="en" sz="31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</a:t>
            </a:r>
            <a:endParaRPr sz="31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2828250" y="1042850"/>
            <a:ext cx="3247800" cy="4014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The Foundation Of Modern DevOps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3014321" y="2851950"/>
            <a:ext cx="429000" cy="936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2922691" y="2736333"/>
            <a:ext cx="582000" cy="1155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5355084" y="2906141"/>
            <a:ext cx="429000" cy="936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5926">
            <a:off x="2766285" y="1746294"/>
            <a:ext cx="3237210" cy="1191163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5263453" y="2790524"/>
            <a:ext cx="582000" cy="1155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 rot="-5427501">
            <a:off x="5500930" y="2500075"/>
            <a:ext cx="75002" cy="5130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 rot="-5427501">
            <a:off x="3160167" y="2445884"/>
            <a:ext cx="75002" cy="5130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1525" y="2982079"/>
            <a:ext cx="1276675" cy="116714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 rot="570184">
            <a:off x="7626516" y="2601222"/>
            <a:ext cx="832221" cy="38795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Pravin MJ</a:t>
            </a:r>
            <a:endParaRPr sz="12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4873675" y="480925"/>
            <a:ext cx="4051500" cy="401400"/>
          </a:xfrm>
          <a:prstGeom prst="chevron">
            <a:avLst>
              <a:gd fmla="val 50000" name="adj"/>
            </a:avLst>
          </a:prstGeom>
          <a:solidFill>
            <a:srgbClr val="171820">
              <a:alpha val="91010"/>
            </a:srgbClr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8000"/>
                </a:solidFill>
                <a:latin typeface="EB Garamond"/>
                <a:ea typeface="EB Garamond"/>
                <a:cs typeface="EB Garamond"/>
                <a:sym typeface="EB Garamond"/>
              </a:rPr>
              <a:t>Continuous</a:t>
            </a:r>
            <a:r>
              <a:rPr b="1" lang="en" sz="2400">
                <a:solidFill>
                  <a:schemeClr val="accent5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b="1" lang="en" sz="2400">
                <a:solidFill>
                  <a:srgbClr val="FDC129"/>
                </a:solidFill>
                <a:latin typeface="EB Garamond"/>
                <a:ea typeface="EB Garamond"/>
                <a:cs typeface="EB Garamond"/>
                <a:sym typeface="EB Garamond"/>
              </a:rPr>
              <a:t>Deployment</a:t>
            </a:r>
            <a:endParaRPr sz="2400">
              <a:solidFill>
                <a:srgbClr val="FDC129"/>
              </a:solidFill>
            </a:endParaRPr>
          </a:p>
        </p:txBody>
      </p:sp>
      <p:sp>
        <p:nvSpPr>
          <p:cNvPr id="74" name="Google Shape;74;p13"/>
          <p:cNvSpPr/>
          <p:nvPr/>
        </p:nvSpPr>
        <p:spPr>
          <a:xfrm flipH="1">
            <a:off x="587075" y="480925"/>
            <a:ext cx="4051500" cy="401400"/>
          </a:xfrm>
          <a:prstGeom prst="chevron">
            <a:avLst>
              <a:gd fmla="val 50000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8000"/>
                </a:solidFill>
                <a:latin typeface="EB Garamond"/>
                <a:ea typeface="EB Garamond"/>
                <a:cs typeface="EB Garamond"/>
                <a:sym typeface="EB Garamond"/>
              </a:rPr>
              <a:t>Continuous </a:t>
            </a:r>
            <a:r>
              <a:rPr b="1" lang="en" sz="2400">
                <a:solidFill>
                  <a:srgbClr val="FDC129"/>
                </a:solidFill>
                <a:latin typeface="EB Garamond"/>
                <a:ea typeface="EB Garamond"/>
                <a:cs typeface="EB Garamond"/>
                <a:sym typeface="EB Garamond"/>
              </a:rPr>
              <a:t>Integration</a:t>
            </a:r>
            <a:endParaRPr sz="2400">
              <a:solidFill>
                <a:srgbClr val="FDC129"/>
              </a:solidFill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2667848" y="3785620"/>
            <a:ext cx="1100700" cy="3636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</a:t>
            </a:r>
            <a:r>
              <a:rPr lang="en" sz="31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</a:t>
            </a:r>
            <a:endParaRPr sz="31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1300" y="480925"/>
            <a:ext cx="401400" cy="4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2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 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Delivery</a:t>
            </a:r>
            <a:endParaRPr sz="2400">
              <a:solidFill>
                <a:srgbClr val="FF8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67" name="Google Shape;367;p22"/>
          <p:cNvSpPr txBox="1"/>
          <p:nvPr/>
        </p:nvSpPr>
        <p:spPr>
          <a:xfrm>
            <a:off x="468050" y="559800"/>
            <a:ext cx="7112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Integrated code changes to an environment (dev, staging, UAT)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68" name="Google Shape;368;p22"/>
          <p:cNvSpPr txBox="1"/>
          <p:nvPr/>
        </p:nvSpPr>
        <p:spPr>
          <a:xfrm>
            <a:off x="468050" y="988750"/>
            <a:ext cx="7355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Changes are 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continuously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moved to production environment 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69" name="Google Shape;369;p22"/>
          <p:cNvSpPr/>
          <p:nvPr/>
        </p:nvSpPr>
        <p:spPr>
          <a:xfrm>
            <a:off x="117050" y="6787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2"/>
          <p:cNvSpPr/>
          <p:nvPr/>
        </p:nvSpPr>
        <p:spPr>
          <a:xfrm>
            <a:off x="117023" y="11365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"/>
          <p:cNvSpPr/>
          <p:nvPr/>
        </p:nvSpPr>
        <p:spPr>
          <a:xfrm>
            <a:off x="5947500" y="1068625"/>
            <a:ext cx="2519100" cy="309900"/>
          </a:xfrm>
          <a:prstGeom prst="roundRect">
            <a:avLst>
              <a:gd fmla="val 16667" name="adj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Deployment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372" name="Google Shape;3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414" y="2049753"/>
            <a:ext cx="368700" cy="33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3" name="Google Shape;373;p22"/>
          <p:cNvSpPr/>
          <p:nvPr/>
        </p:nvSpPr>
        <p:spPr>
          <a:xfrm>
            <a:off x="891381" y="2047433"/>
            <a:ext cx="287100" cy="3354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------------</a:t>
            </a:r>
            <a:endParaRPr sz="700"/>
          </a:p>
        </p:txBody>
      </p:sp>
      <p:pic>
        <p:nvPicPr>
          <p:cNvPr id="374" name="Google Shape;3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025" y="2047200"/>
            <a:ext cx="351000" cy="33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75" name="Google Shape;375;p22"/>
          <p:cNvSpPr txBox="1"/>
          <p:nvPr/>
        </p:nvSpPr>
        <p:spPr>
          <a:xfrm>
            <a:off x="717875" y="2463421"/>
            <a:ext cx="634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Config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1385733" y="2463421"/>
            <a:ext cx="634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Agent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1243025" y="2173219"/>
            <a:ext cx="210900" cy="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2"/>
          <p:cNvSpPr/>
          <p:nvPr/>
        </p:nvSpPr>
        <p:spPr>
          <a:xfrm>
            <a:off x="1983020" y="2173219"/>
            <a:ext cx="210900" cy="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2"/>
          <p:cNvSpPr txBox="1"/>
          <p:nvPr/>
        </p:nvSpPr>
        <p:spPr>
          <a:xfrm>
            <a:off x="2053575" y="2463425"/>
            <a:ext cx="108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Shell Executor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380" name="Google Shape;38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575" y="1610738"/>
            <a:ext cx="904800" cy="93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81" name="Google Shape;381;p22"/>
          <p:cNvSpPr/>
          <p:nvPr/>
        </p:nvSpPr>
        <p:spPr>
          <a:xfrm>
            <a:off x="2917845" y="2173194"/>
            <a:ext cx="210900" cy="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2"/>
          <p:cNvSpPr txBox="1"/>
          <p:nvPr/>
        </p:nvSpPr>
        <p:spPr>
          <a:xfrm>
            <a:off x="4317500" y="1979150"/>
            <a:ext cx="1277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Target Machine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83" name="Google Shape;383;p22"/>
          <p:cNvSpPr/>
          <p:nvPr/>
        </p:nvSpPr>
        <p:spPr>
          <a:xfrm>
            <a:off x="5947500" y="1887350"/>
            <a:ext cx="2009700" cy="3837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System Exit Code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84" name="Google Shape;38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4975" y="1933077"/>
            <a:ext cx="287100" cy="25348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2"/>
          <p:cNvSpPr txBox="1"/>
          <p:nvPr/>
        </p:nvSpPr>
        <p:spPr>
          <a:xfrm>
            <a:off x="717875" y="3111013"/>
            <a:ext cx="318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Configure roll backs to any commits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717875" y="3376188"/>
            <a:ext cx="318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Heavily </a:t>
            </a: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Container dependent 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87" name="Google Shape;387;p22"/>
          <p:cNvSpPr txBox="1"/>
          <p:nvPr/>
        </p:nvSpPr>
        <p:spPr>
          <a:xfrm>
            <a:off x="717875" y="3627225"/>
            <a:ext cx="318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Rolling</a:t>
            </a: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Deployment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88" name="Google Shape;388;p22"/>
          <p:cNvSpPr txBox="1"/>
          <p:nvPr/>
        </p:nvSpPr>
        <p:spPr>
          <a:xfrm>
            <a:off x="717875" y="3897073"/>
            <a:ext cx="318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Blue</a:t>
            </a: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500">
                <a:solidFill>
                  <a:srgbClr val="C2C92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Green</a:t>
            </a:r>
            <a:r>
              <a:rPr lang="en" sz="1500">
                <a:solidFill>
                  <a:srgbClr val="00FF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389" name="Google Shape;38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763" y="4417950"/>
            <a:ext cx="411900" cy="41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0" name="Google Shape;390;p22"/>
          <p:cNvSpPr txBox="1"/>
          <p:nvPr/>
        </p:nvSpPr>
        <p:spPr>
          <a:xfrm>
            <a:off x="717875" y="4417950"/>
            <a:ext cx="21852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Canary </a:t>
            </a:r>
            <a:r>
              <a:rPr b="1" lang="en" sz="1700">
                <a:solidFill>
                  <a:srgbClr val="CB1B4A"/>
                </a:solidFill>
                <a:latin typeface="EB Garamond"/>
                <a:ea typeface="EB Garamond"/>
                <a:cs typeface="EB Garamond"/>
                <a:sym typeface="EB Garamond"/>
              </a:rPr>
              <a:t>Deployment</a:t>
            </a:r>
            <a:endParaRPr b="1" sz="1700">
              <a:solidFill>
                <a:srgbClr val="CB1B4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91" name="Google Shape;39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4850" y="3001750"/>
            <a:ext cx="2780575" cy="15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2"/>
          <p:cNvSpPr txBox="1"/>
          <p:nvPr/>
        </p:nvSpPr>
        <p:spPr>
          <a:xfrm>
            <a:off x="6353850" y="3577900"/>
            <a:ext cx="119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8000"/>
                </a:solidFill>
                <a:latin typeface="EB Garamond"/>
                <a:ea typeface="EB Garamond"/>
                <a:cs typeface="EB Garamond"/>
                <a:sym typeface="EB Garamond"/>
              </a:rPr>
              <a:t>Rollback</a:t>
            </a:r>
            <a:endParaRPr b="1" sz="1700">
              <a:solidFill>
                <a:srgbClr val="FF8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93" name="Google Shape;39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825" y="3001700"/>
            <a:ext cx="2982900" cy="158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4" name="Google Shape;394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56238" y="3001713"/>
            <a:ext cx="2707800" cy="158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5" name="Google Shape;395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87275" y="3001700"/>
            <a:ext cx="2665800" cy="158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6" name="Google Shape;396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40213" y="2719000"/>
            <a:ext cx="3157500" cy="202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7" name="Google Shape;397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550" y="3330163"/>
            <a:ext cx="682325" cy="6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3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 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Delivery</a:t>
            </a:r>
            <a:endParaRPr sz="2400">
              <a:solidFill>
                <a:srgbClr val="FF8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04" name="Google Shape;404;p23"/>
          <p:cNvSpPr txBox="1"/>
          <p:nvPr/>
        </p:nvSpPr>
        <p:spPr>
          <a:xfrm>
            <a:off x="468050" y="559800"/>
            <a:ext cx="7112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Integrated code changes to an environment (dev, staging, UAT)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117050" y="6787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414" y="2049753"/>
            <a:ext cx="368700" cy="33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7" name="Google Shape;407;p23"/>
          <p:cNvSpPr/>
          <p:nvPr/>
        </p:nvSpPr>
        <p:spPr>
          <a:xfrm>
            <a:off x="891381" y="2047433"/>
            <a:ext cx="287100" cy="3354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------------</a:t>
            </a:r>
            <a:endParaRPr sz="700"/>
          </a:p>
        </p:txBody>
      </p:sp>
      <p:pic>
        <p:nvPicPr>
          <p:cNvPr id="408" name="Google Shape;4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8025" y="2047200"/>
            <a:ext cx="351000" cy="33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09" name="Google Shape;409;p23"/>
          <p:cNvSpPr txBox="1"/>
          <p:nvPr/>
        </p:nvSpPr>
        <p:spPr>
          <a:xfrm>
            <a:off x="717875" y="2463421"/>
            <a:ext cx="634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Config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10" name="Google Shape;410;p23"/>
          <p:cNvSpPr txBox="1"/>
          <p:nvPr/>
        </p:nvSpPr>
        <p:spPr>
          <a:xfrm>
            <a:off x="1385733" y="2463421"/>
            <a:ext cx="634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Agent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11" name="Google Shape;411;p23"/>
          <p:cNvSpPr/>
          <p:nvPr/>
        </p:nvSpPr>
        <p:spPr>
          <a:xfrm>
            <a:off x="1243025" y="2173219"/>
            <a:ext cx="210900" cy="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3"/>
          <p:cNvSpPr/>
          <p:nvPr/>
        </p:nvSpPr>
        <p:spPr>
          <a:xfrm>
            <a:off x="1983020" y="2173219"/>
            <a:ext cx="210900" cy="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3"/>
          <p:cNvSpPr txBox="1"/>
          <p:nvPr/>
        </p:nvSpPr>
        <p:spPr>
          <a:xfrm>
            <a:off x="2053575" y="2463425"/>
            <a:ext cx="10815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Shell Executor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414" name="Google Shape;41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575" y="1610738"/>
            <a:ext cx="904800" cy="93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415" name="Google Shape;415;p23"/>
          <p:cNvSpPr/>
          <p:nvPr/>
        </p:nvSpPr>
        <p:spPr>
          <a:xfrm>
            <a:off x="2917845" y="2173194"/>
            <a:ext cx="210900" cy="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3"/>
          <p:cNvSpPr txBox="1"/>
          <p:nvPr/>
        </p:nvSpPr>
        <p:spPr>
          <a:xfrm>
            <a:off x="4315050" y="1979150"/>
            <a:ext cx="12777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Target Machine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17" name="Google Shape;417;p23"/>
          <p:cNvSpPr/>
          <p:nvPr/>
        </p:nvSpPr>
        <p:spPr>
          <a:xfrm>
            <a:off x="5947500" y="1887350"/>
            <a:ext cx="2009700" cy="3837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System Exit Code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18" name="Google Shape;41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4975" y="1933077"/>
            <a:ext cx="287100" cy="25348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23"/>
          <p:cNvSpPr txBox="1"/>
          <p:nvPr/>
        </p:nvSpPr>
        <p:spPr>
          <a:xfrm>
            <a:off x="717875" y="3111013"/>
            <a:ext cx="318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Configure roll backs to any commits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7875" y="3376188"/>
            <a:ext cx="318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Containers extends to stateful set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7875" y="3627225"/>
            <a:ext cx="318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Rolling</a:t>
            </a: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Deployment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7875" y="3897073"/>
            <a:ext cx="31890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Blue</a:t>
            </a: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500">
                <a:solidFill>
                  <a:srgbClr val="C2C92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Green</a:t>
            </a:r>
            <a:r>
              <a:rPr lang="en" sz="1500">
                <a:solidFill>
                  <a:srgbClr val="00FF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5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5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423" name="Google Shape;42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4850" y="3001750"/>
            <a:ext cx="2780575" cy="158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3"/>
          <p:cNvSpPr txBox="1"/>
          <p:nvPr/>
        </p:nvSpPr>
        <p:spPr>
          <a:xfrm>
            <a:off x="6353850" y="3577900"/>
            <a:ext cx="1197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8000"/>
                </a:solidFill>
                <a:latin typeface="EB Garamond"/>
                <a:ea typeface="EB Garamond"/>
                <a:cs typeface="EB Garamond"/>
                <a:sym typeface="EB Garamond"/>
              </a:rPr>
              <a:t>Rollback</a:t>
            </a:r>
            <a:endParaRPr b="1" sz="1700">
              <a:solidFill>
                <a:srgbClr val="FF8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25" name="Google Shape;42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4825" y="3001700"/>
            <a:ext cx="2982900" cy="158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26" name="Google Shape;42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56238" y="3001713"/>
            <a:ext cx="2707800" cy="158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27" name="Google Shape;427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7275" y="3001700"/>
            <a:ext cx="2665800" cy="158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28" name="Google Shape;428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40213" y="2719000"/>
            <a:ext cx="3157500" cy="202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29" name="Google Shape;429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550" y="3330163"/>
            <a:ext cx="682325" cy="6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3"/>
          <p:cNvSpPr/>
          <p:nvPr/>
        </p:nvSpPr>
        <p:spPr>
          <a:xfrm>
            <a:off x="3836575" y="2690950"/>
            <a:ext cx="5227800" cy="20838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3"/>
          <p:cNvSpPr/>
          <p:nvPr/>
        </p:nvSpPr>
        <p:spPr>
          <a:xfrm>
            <a:off x="5535550" y="2589850"/>
            <a:ext cx="2895600" cy="4119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3810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Alternatives</a:t>
            </a:r>
            <a:endParaRPr b="1" sz="17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432" name="Google Shape;432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39391" y="3186691"/>
            <a:ext cx="634200" cy="634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33" name="Google Shape;433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41611" y="3769560"/>
            <a:ext cx="682200" cy="760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434" name="Google Shape;434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71149" y="3164950"/>
            <a:ext cx="904800" cy="67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435" name="Google Shape;435;p2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15974" y="3769549"/>
            <a:ext cx="760500" cy="76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36" name="Google Shape;436;p2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628400" y="3240300"/>
            <a:ext cx="634200" cy="634200"/>
          </a:xfrm>
          <a:prstGeom prst="rect">
            <a:avLst/>
          </a:prstGeom>
          <a:noFill/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7" name="Google Shape;437;p2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14524" y="3842650"/>
            <a:ext cx="588300" cy="677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</p:pic>
      <p:pic>
        <p:nvPicPr>
          <p:cNvPr id="438" name="Google Shape;438;p2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183350" y="2573350"/>
            <a:ext cx="1007100" cy="444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39" name="Google Shape;439;p2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70763" y="4417950"/>
            <a:ext cx="411900" cy="41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40" name="Google Shape;440;p23"/>
          <p:cNvSpPr txBox="1"/>
          <p:nvPr/>
        </p:nvSpPr>
        <p:spPr>
          <a:xfrm>
            <a:off x="717875" y="4417950"/>
            <a:ext cx="21852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Canary </a:t>
            </a:r>
            <a:r>
              <a:rPr b="1" lang="en" sz="1700">
                <a:solidFill>
                  <a:srgbClr val="CB1B4A"/>
                </a:solidFill>
                <a:latin typeface="EB Garamond"/>
                <a:ea typeface="EB Garamond"/>
                <a:cs typeface="EB Garamond"/>
                <a:sym typeface="EB Garamond"/>
              </a:rPr>
              <a:t>Deployment</a:t>
            </a:r>
            <a:endParaRPr b="1" sz="1700">
              <a:solidFill>
                <a:srgbClr val="CB1B4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1" name="Google Shape;441;p23"/>
          <p:cNvSpPr txBox="1"/>
          <p:nvPr/>
        </p:nvSpPr>
        <p:spPr>
          <a:xfrm>
            <a:off x="468050" y="988750"/>
            <a:ext cx="7355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Changes are continuously moved to production environment 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42" name="Google Shape;442;p23"/>
          <p:cNvSpPr/>
          <p:nvPr/>
        </p:nvSpPr>
        <p:spPr>
          <a:xfrm>
            <a:off x="117023" y="11365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3"/>
          <p:cNvSpPr/>
          <p:nvPr/>
        </p:nvSpPr>
        <p:spPr>
          <a:xfrm>
            <a:off x="5947500" y="1068625"/>
            <a:ext cx="2519100" cy="309900"/>
          </a:xfrm>
          <a:prstGeom prst="roundRect">
            <a:avLst>
              <a:gd fmla="val 16667" name="adj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Deployment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444" name="Google Shape;444;p2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50" name="Google Shape;450;p24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 sz="13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51" name="Google Shape;451;p24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2" name="Google Shape;452;p24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24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4"/>
          <p:cNvSpPr/>
          <p:nvPr/>
        </p:nvSpPr>
        <p:spPr>
          <a:xfrm>
            <a:off x="14977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4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4"/>
          <p:cNvSpPr/>
          <p:nvPr/>
        </p:nvSpPr>
        <p:spPr>
          <a:xfrm>
            <a:off x="430963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57" name="Google Shape;457;p24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24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24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4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4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4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63" name="Google Shape;463;p24"/>
          <p:cNvSpPr/>
          <p:nvPr/>
        </p:nvSpPr>
        <p:spPr>
          <a:xfrm>
            <a:off x="3680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24"/>
          <p:cNvCxnSpPr/>
          <p:nvPr/>
        </p:nvCxnSpPr>
        <p:spPr>
          <a:xfrm flipH="1">
            <a:off x="3847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24"/>
          <p:cNvSpPr/>
          <p:nvPr/>
        </p:nvSpPr>
        <p:spPr>
          <a:xfrm>
            <a:off x="3727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"/>
          <p:cNvSpPr/>
          <p:nvPr/>
        </p:nvSpPr>
        <p:spPr>
          <a:xfrm>
            <a:off x="4382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>
            <a:off x="3187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>
            <a:off x="33154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69" name="Google Shape;469;p24"/>
          <p:cNvSpPr/>
          <p:nvPr/>
        </p:nvSpPr>
        <p:spPr>
          <a:xfrm>
            <a:off x="5124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0" name="Google Shape;470;p24"/>
          <p:cNvCxnSpPr/>
          <p:nvPr/>
        </p:nvCxnSpPr>
        <p:spPr>
          <a:xfrm flipH="1">
            <a:off x="5290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4"/>
          <p:cNvSpPr/>
          <p:nvPr/>
        </p:nvSpPr>
        <p:spPr>
          <a:xfrm>
            <a:off x="5170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4"/>
          <p:cNvSpPr/>
          <p:nvPr/>
        </p:nvSpPr>
        <p:spPr>
          <a:xfrm>
            <a:off x="5825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4"/>
          <p:cNvSpPr/>
          <p:nvPr/>
        </p:nvSpPr>
        <p:spPr>
          <a:xfrm>
            <a:off x="4630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4"/>
          <p:cNvSpPr/>
          <p:nvPr/>
        </p:nvSpPr>
        <p:spPr>
          <a:xfrm>
            <a:off x="4758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75" name="Google Shape;475;p24"/>
          <p:cNvSpPr/>
          <p:nvPr/>
        </p:nvSpPr>
        <p:spPr>
          <a:xfrm>
            <a:off x="6567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6" name="Google Shape;476;p24"/>
          <p:cNvCxnSpPr/>
          <p:nvPr/>
        </p:nvCxnSpPr>
        <p:spPr>
          <a:xfrm flipH="1">
            <a:off x="6734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24"/>
          <p:cNvSpPr/>
          <p:nvPr/>
        </p:nvSpPr>
        <p:spPr>
          <a:xfrm>
            <a:off x="6614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4"/>
          <p:cNvSpPr/>
          <p:nvPr/>
        </p:nvSpPr>
        <p:spPr>
          <a:xfrm>
            <a:off x="7269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4"/>
          <p:cNvSpPr/>
          <p:nvPr/>
        </p:nvSpPr>
        <p:spPr>
          <a:xfrm>
            <a:off x="6074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4"/>
          <p:cNvSpPr/>
          <p:nvPr/>
        </p:nvSpPr>
        <p:spPr>
          <a:xfrm>
            <a:off x="62024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81" name="Google Shape;481;p24"/>
          <p:cNvSpPr/>
          <p:nvPr/>
        </p:nvSpPr>
        <p:spPr>
          <a:xfrm>
            <a:off x="8011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24"/>
          <p:cNvCxnSpPr/>
          <p:nvPr/>
        </p:nvCxnSpPr>
        <p:spPr>
          <a:xfrm flipH="1">
            <a:off x="8177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24"/>
          <p:cNvSpPr/>
          <p:nvPr/>
        </p:nvSpPr>
        <p:spPr>
          <a:xfrm>
            <a:off x="8057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4"/>
          <p:cNvSpPr/>
          <p:nvPr/>
        </p:nvSpPr>
        <p:spPr>
          <a:xfrm>
            <a:off x="8712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4"/>
          <p:cNvSpPr/>
          <p:nvPr/>
        </p:nvSpPr>
        <p:spPr>
          <a:xfrm>
            <a:off x="7517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4"/>
          <p:cNvSpPr/>
          <p:nvPr/>
        </p:nvSpPr>
        <p:spPr>
          <a:xfrm>
            <a:off x="7645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87" name="Google Shape;487;p24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4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4"/>
          <p:cNvSpPr txBox="1"/>
          <p:nvPr/>
        </p:nvSpPr>
        <p:spPr>
          <a:xfrm>
            <a:off x="488688" y="2804325"/>
            <a:ext cx="7112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Pipeline Minutes or Custom Runner configuration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91" name="Google Shape;491;p24"/>
          <p:cNvSpPr txBox="1"/>
          <p:nvPr/>
        </p:nvSpPr>
        <p:spPr>
          <a:xfrm>
            <a:off x="488700" y="3329125"/>
            <a:ext cx="60603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Test Results, Coverage, Monitoring tools, </a:t>
            </a:r>
            <a:r>
              <a:rPr lang="en" sz="17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Artifacts,</a:t>
            </a:r>
            <a:endParaRPr sz="1700">
              <a:solidFill>
                <a:srgbClr val="0097A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Package management</a:t>
            </a:r>
            <a:r>
              <a:rPr lang="en" sz="17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, </a:t>
            </a: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Container registry,</a:t>
            </a:r>
            <a:r>
              <a:rPr lang="en" sz="17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7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Kubernetes &amp; Serverless</a:t>
            </a:r>
            <a:endParaRPr sz="17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92" name="Google Shape;492;p24"/>
          <p:cNvSpPr/>
          <p:nvPr/>
        </p:nvSpPr>
        <p:spPr>
          <a:xfrm>
            <a:off x="79963" y="29400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4"/>
          <p:cNvSpPr txBox="1"/>
          <p:nvPr/>
        </p:nvSpPr>
        <p:spPr>
          <a:xfrm>
            <a:off x="488702" y="3915275"/>
            <a:ext cx="4498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Completes the Development/operations Lifecycle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94" name="Google Shape;494;p24"/>
          <p:cNvSpPr/>
          <p:nvPr/>
        </p:nvSpPr>
        <p:spPr>
          <a:xfrm>
            <a:off x="5294200" y="2940000"/>
            <a:ext cx="3668100" cy="639300"/>
          </a:xfrm>
          <a:prstGeom prst="wedgeRectCallout">
            <a:avLst>
              <a:gd fmla="val -59719" name="adj1"/>
              <a:gd fmla="val 41471" name="adj2"/>
            </a:avLst>
          </a:prstGeom>
          <a:solidFill>
            <a:srgbClr val="0097A7"/>
          </a:solidFill>
          <a:ln cap="flat" cmpd="sng" w="9525">
            <a:solidFill>
              <a:srgbClr val="393E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List of files and directories created by a job </a:t>
            </a:r>
            <a:endParaRPr i="1"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once it finishes</a:t>
            </a:r>
            <a:endParaRPr i="1" sz="16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495" name="Google Shape;495;p24"/>
          <p:cNvSpPr/>
          <p:nvPr/>
        </p:nvSpPr>
        <p:spPr>
          <a:xfrm>
            <a:off x="79986" y="34702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4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497" name="Google Shape;497;p24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4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9" name="Google Shape;499;p24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24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4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02" name="Google Shape;502;p24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4"/>
          <p:cNvSpPr/>
          <p:nvPr/>
        </p:nvSpPr>
        <p:spPr>
          <a:xfrm>
            <a:off x="79963" y="405145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4"/>
          <p:cNvSpPr/>
          <p:nvPr/>
        </p:nvSpPr>
        <p:spPr>
          <a:xfrm>
            <a:off x="79963" y="46327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4"/>
          <p:cNvSpPr txBox="1"/>
          <p:nvPr/>
        </p:nvSpPr>
        <p:spPr>
          <a:xfrm>
            <a:off x="488688" y="4459600"/>
            <a:ext cx="39063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Integrates with Open source Tools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506" name="Google Shape;5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5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12" name="Google Shape;512;p25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2C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 sz="1700">
              <a:solidFill>
                <a:srgbClr val="FFF2CC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13" name="Google Shape;513;p25"/>
          <p:cNvSpPr/>
          <p:nvPr/>
        </p:nvSpPr>
        <p:spPr>
          <a:xfrm>
            <a:off x="782226" y="26636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1483588" y="27554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288388" y="27554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7" name="Google Shape;517;p25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25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22" name="Google Shape;522;p25"/>
          <p:cNvSpPr/>
          <p:nvPr/>
        </p:nvSpPr>
        <p:spPr>
          <a:xfrm>
            <a:off x="1871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23" name="Google Shape;523;p25"/>
          <p:cNvSpPr/>
          <p:nvPr/>
        </p:nvSpPr>
        <p:spPr>
          <a:xfrm>
            <a:off x="3680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4" name="Google Shape;524;p25"/>
          <p:cNvCxnSpPr/>
          <p:nvPr/>
        </p:nvCxnSpPr>
        <p:spPr>
          <a:xfrm flipH="1">
            <a:off x="3847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25"/>
          <p:cNvSpPr/>
          <p:nvPr/>
        </p:nvSpPr>
        <p:spPr>
          <a:xfrm>
            <a:off x="3727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4382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3187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33154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29" name="Google Shape;529;p25"/>
          <p:cNvSpPr/>
          <p:nvPr/>
        </p:nvSpPr>
        <p:spPr>
          <a:xfrm>
            <a:off x="33154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30" name="Google Shape;530;p25"/>
          <p:cNvSpPr/>
          <p:nvPr/>
        </p:nvSpPr>
        <p:spPr>
          <a:xfrm>
            <a:off x="5124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25"/>
          <p:cNvCxnSpPr/>
          <p:nvPr/>
        </p:nvCxnSpPr>
        <p:spPr>
          <a:xfrm flipH="1">
            <a:off x="5290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25"/>
          <p:cNvSpPr/>
          <p:nvPr/>
        </p:nvSpPr>
        <p:spPr>
          <a:xfrm>
            <a:off x="5170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5825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4630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4758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4758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37" name="Google Shape;537;p25"/>
          <p:cNvSpPr/>
          <p:nvPr/>
        </p:nvSpPr>
        <p:spPr>
          <a:xfrm>
            <a:off x="6567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" name="Google Shape;538;p25"/>
          <p:cNvCxnSpPr/>
          <p:nvPr/>
        </p:nvCxnSpPr>
        <p:spPr>
          <a:xfrm flipH="1">
            <a:off x="6734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25"/>
          <p:cNvSpPr/>
          <p:nvPr/>
        </p:nvSpPr>
        <p:spPr>
          <a:xfrm>
            <a:off x="6614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7269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074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2024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43" name="Google Shape;543;p25"/>
          <p:cNvSpPr/>
          <p:nvPr/>
        </p:nvSpPr>
        <p:spPr>
          <a:xfrm>
            <a:off x="62024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44" name="Google Shape;544;p25"/>
          <p:cNvSpPr/>
          <p:nvPr/>
        </p:nvSpPr>
        <p:spPr>
          <a:xfrm>
            <a:off x="8011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5" name="Google Shape;545;p25"/>
          <p:cNvCxnSpPr/>
          <p:nvPr/>
        </p:nvCxnSpPr>
        <p:spPr>
          <a:xfrm flipH="1">
            <a:off x="8177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25"/>
          <p:cNvSpPr/>
          <p:nvPr/>
        </p:nvSpPr>
        <p:spPr>
          <a:xfrm>
            <a:off x="8057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8712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7517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7645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50" name="Google Shape;550;p25"/>
          <p:cNvSpPr/>
          <p:nvPr/>
        </p:nvSpPr>
        <p:spPr>
          <a:xfrm>
            <a:off x="7645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51" name="Google Shape;551;p25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</a:t>
            </a:r>
            <a:endParaRPr sz="17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552" name="Google Shape;552;p25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25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4" name="Google Shape;554;p25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25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7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57" name="Google Shape;557;p25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1" name="Google Shape;561;p25"/>
          <p:cNvCxnSpPr/>
          <p:nvPr/>
        </p:nvCxnSpPr>
        <p:spPr>
          <a:xfrm>
            <a:off x="962960" y="1032842"/>
            <a:ext cx="9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25"/>
          <p:cNvSpPr/>
          <p:nvPr/>
        </p:nvSpPr>
        <p:spPr>
          <a:xfrm>
            <a:off x="828622" y="25717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 txBox="1"/>
          <p:nvPr/>
        </p:nvSpPr>
        <p:spPr>
          <a:xfrm>
            <a:off x="226300" y="3251583"/>
            <a:ext cx="1474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Requirements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Document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564" name="Google Shape;5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375" y="2755341"/>
            <a:ext cx="1762525" cy="218717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5"/>
          <p:cNvSpPr/>
          <p:nvPr/>
        </p:nvSpPr>
        <p:spPr>
          <a:xfrm>
            <a:off x="416813" y="27554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9600000" dist="47625">
              <a:srgbClr val="FFF2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566" name="Google Shape;5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726" y="2755350"/>
            <a:ext cx="1689359" cy="2187176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5"/>
          <p:cNvSpPr txBox="1"/>
          <p:nvPr/>
        </p:nvSpPr>
        <p:spPr>
          <a:xfrm>
            <a:off x="5934974" y="3053300"/>
            <a:ext cx="7713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SRS 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68" name="Google Shape;568;p25"/>
          <p:cNvSpPr/>
          <p:nvPr/>
        </p:nvSpPr>
        <p:spPr>
          <a:xfrm>
            <a:off x="6145113" y="36634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050" y="2916387"/>
            <a:ext cx="1309500" cy="1953924"/>
          </a:xfrm>
          <a:prstGeom prst="rect">
            <a:avLst/>
          </a:prstGeom>
          <a:noFill/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0" name="Google Shape;570;p25"/>
          <p:cNvSpPr txBox="1"/>
          <p:nvPr/>
        </p:nvSpPr>
        <p:spPr>
          <a:xfrm>
            <a:off x="5762900" y="4052850"/>
            <a:ext cx="1309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User Stories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571" name="Google Shape;5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6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77" name="Google Shape;577;p26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>
              <a:solidFill>
                <a:srgbClr val="F3CA20"/>
              </a:solidFill>
            </a:endParaRPr>
          </a:p>
        </p:txBody>
      </p:sp>
      <p:sp>
        <p:nvSpPr>
          <p:cNvPr id="578" name="Google Shape;578;p26"/>
          <p:cNvSpPr/>
          <p:nvPr/>
        </p:nvSpPr>
        <p:spPr>
          <a:xfrm>
            <a:off x="2237401" y="26636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6"/>
          <p:cNvSpPr/>
          <p:nvPr/>
        </p:nvSpPr>
        <p:spPr>
          <a:xfrm>
            <a:off x="2938788" y="27553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6"/>
          <p:cNvSpPr/>
          <p:nvPr/>
        </p:nvSpPr>
        <p:spPr>
          <a:xfrm>
            <a:off x="1743588" y="27553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6"/>
          <p:cNvSpPr/>
          <p:nvPr/>
        </p:nvSpPr>
        <p:spPr>
          <a:xfrm>
            <a:off x="3680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2" name="Google Shape;582;p26"/>
          <p:cNvCxnSpPr/>
          <p:nvPr/>
        </p:nvCxnSpPr>
        <p:spPr>
          <a:xfrm flipH="1">
            <a:off x="3847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26"/>
          <p:cNvSpPr/>
          <p:nvPr/>
        </p:nvSpPr>
        <p:spPr>
          <a:xfrm>
            <a:off x="3727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6"/>
          <p:cNvSpPr/>
          <p:nvPr/>
        </p:nvSpPr>
        <p:spPr>
          <a:xfrm>
            <a:off x="4382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6"/>
          <p:cNvSpPr/>
          <p:nvPr/>
        </p:nvSpPr>
        <p:spPr>
          <a:xfrm>
            <a:off x="3187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6"/>
          <p:cNvSpPr/>
          <p:nvPr/>
        </p:nvSpPr>
        <p:spPr>
          <a:xfrm>
            <a:off x="33154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87" name="Google Shape;587;p26"/>
          <p:cNvSpPr/>
          <p:nvPr/>
        </p:nvSpPr>
        <p:spPr>
          <a:xfrm>
            <a:off x="33154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88" name="Google Shape;588;p26"/>
          <p:cNvSpPr/>
          <p:nvPr/>
        </p:nvSpPr>
        <p:spPr>
          <a:xfrm>
            <a:off x="5124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9" name="Google Shape;589;p26"/>
          <p:cNvCxnSpPr/>
          <p:nvPr/>
        </p:nvCxnSpPr>
        <p:spPr>
          <a:xfrm flipH="1">
            <a:off x="5290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26"/>
          <p:cNvSpPr/>
          <p:nvPr/>
        </p:nvSpPr>
        <p:spPr>
          <a:xfrm>
            <a:off x="5170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6"/>
          <p:cNvSpPr/>
          <p:nvPr/>
        </p:nvSpPr>
        <p:spPr>
          <a:xfrm>
            <a:off x="5825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6"/>
          <p:cNvSpPr/>
          <p:nvPr/>
        </p:nvSpPr>
        <p:spPr>
          <a:xfrm>
            <a:off x="4630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6"/>
          <p:cNvSpPr/>
          <p:nvPr/>
        </p:nvSpPr>
        <p:spPr>
          <a:xfrm>
            <a:off x="4758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94" name="Google Shape;594;p26"/>
          <p:cNvSpPr/>
          <p:nvPr/>
        </p:nvSpPr>
        <p:spPr>
          <a:xfrm>
            <a:off x="4758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595" name="Google Shape;595;p26"/>
          <p:cNvSpPr/>
          <p:nvPr/>
        </p:nvSpPr>
        <p:spPr>
          <a:xfrm>
            <a:off x="6567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26"/>
          <p:cNvCxnSpPr/>
          <p:nvPr/>
        </p:nvCxnSpPr>
        <p:spPr>
          <a:xfrm flipH="1">
            <a:off x="6734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26"/>
          <p:cNvSpPr/>
          <p:nvPr/>
        </p:nvSpPr>
        <p:spPr>
          <a:xfrm>
            <a:off x="6614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6"/>
          <p:cNvSpPr/>
          <p:nvPr/>
        </p:nvSpPr>
        <p:spPr>
          <a:xfrm>
            <a:off x="7269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6"/>
          <p:cNvSpPr/>
          <p:nvPr/>
        </p:nvSpPr>
        <p:spPr>
          <a:xfrm>
            <a:off x="6074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6"/>
          <p:cNvSpPr/>
          <p:nvPr/>
        </p:nvSpPr>
        <p:spPr>
          <a:xfrm>
            <a:off x="62024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01" name="Google Shape;601;p26"/>
          <p:cNvSpPr/>
          <p:nvPr/>
        </p:nvSpPr>
        <p:spPr>
          <a:xfrm>
            <a:off x="62024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02" name="Google Shape;602;p26"/>
          <p:cNvSpPr/>
          <p:nvPr/>
        </p:nvSpPr>
        <p:spPr>
          <a:xfrm>
            <a:off x="8011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p26"/>
          <p:cNvCxnSpPr/>
          <p:nvPr/>
        </p:nvCxnSpPr>
        <p:spPr>
          <a:xfrm flipH="1">
            <a:off x="8177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26"/>
          <p:cNvSpPr/>
          <p:nvPr/>
        </p:nvSpPr>
        <p:spPr>
          <a:xfrm>
            <a:off x="8057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6"/>
          <p:cNvSpPr/>
          <p:nvPr/>
        </p:nvSpPr>
        <p:spPr>
          <a:xfrm>
            <a:off x="8712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6"/>
          <p:cNvSpPr/>
          <p:nvPr/>
        </p:nvSpPr>
        <p:spPr>
          <a:xfrm>
            <a:off x="7517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6"/>
          <p:cNvSpPr/>
          <p:nvPr/>
        </p:nvSpPr>
        <p:spPr>
          <a:xfrm>
            <a:off x="7645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08" name="Google Shape;608;p26"/>
          <p:cNvSpPr/>
          <p:nvPr/>
        </p:nvSpPr>
        <p:spPr>
          <a:xfrm>
            <a:off x="7645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09" name="Google Shape;609;p26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6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6"/>
          <p:cNvSpPr/>
          <p:nvPr/>
        </p:nvSpPr>
        <p:spPr>
          <a:xfrm>
            <a:off x="1872000" y="27553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F3CA2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F3CA2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Plan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12" name="Google Shape;612;p26"/>
          <p:cNvSpPr txBox="1"/>
          <p:nvPr/>
        </p:nvSpPr>
        <p:spPr>
          <a:xfrm>
            <a:off x="472125" y="3454000"/>
            <a:ext cx="2767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Set weight and Priority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13" name="Google Shape;613;p26"/>
          <p:cNvSpPr/>
          <p:nvPr/>
        </p:nvSpPr>
        <p:spPr>
          <a:xfrm>
            <a:off x="121125" y="35729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26"/>
          <p:cNvCxnSpPr/>
          <p:nvPr/>
        </p:nvCxnSpPr>
        <p:spPr>
          <a:xfrm>
            <a:off x="2399185" y="1030767"/>
            <a:ext cx="9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26"/>
          <p:cNvSpPr/>
          <p:nvPr/>
        </p:nvSpPr>
        <p:spPr>
          <a:xfrm>
            <a:off x="2283797" y="25717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6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7" name="Google Shape;617;p26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26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6"/>
          <p:cNvSpPr/>
          <p:nvPr/>
        </p:nvSpPr>
        <p:spPr>
          <a:xfrm>
            <a:off x="1472184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6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</a:t>
            </a:r>
            <a:endParaRPr sz="17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622" name="Google Shape;622;p26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3" name="Google Shape;623;p26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4" name="Google Shape;624;p26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26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6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7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27" name="Google Shape;627;p26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6"/>
          <p:cNvSpPr/>
          <p:nvPr/>
        </p:nvSpPr>
        <p:spPr>
          <a:xfrm>
            <a:off x="41693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629" name="Google Shape;6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913" y="2999225"/>
            <a:ext cx="3980963" cy="20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925" y="2974512"/>
            <a:ext cx="4957326" cy="206459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6"/>
          <p:cNvSpPr/>
          <p:nvPr/>
        </p:nvSpPr>
        <p:spPr>
          <a:xfrm>
            <a:off x="121125" y="40062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6"/>
          <p:cNvSpPr txBox="1"/>
          <p:nvPr/>
        </p:nvSpPr>
        <p:spPr>
          <a:xfrm>
            <a:off x="472125" y="3895875"/>
            <a:ext cx="225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Add Milestones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33" name="Google Shape;633;p26"/>
          <p:cNvSpPr/>
          <p:nvPr/>
        </p:nvSpPr>
        <p:spPr>
          <a:xfrm>
            <a:off x="121125" y="444815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6"/>
          <p:cNvSpPr txBox="1"/>
          <p:nvPr/>
        </p:nvSpPr>
        <p:spPr>
          <a:xfrm>
            <a:off x="472125" y="4337750"/>
            <a:ext cx="22509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Time Tracking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635" name="Google Shape;63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2000" y="4221850"/>
            <a:ext cx="559800" cy="5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6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7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43" name="Google Shape;643;p27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C2C92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>
              <a:solidFill>
                <a:srgbClr val="C2C923"/>
              </a:solidFill>
            </a:endParaRPr>
          </a:p>
        </p:txBody>
      </p:sp>
      <p:sp>
        <p:nvSpPr>
          <p:cNvPr id="644" name="Google Shape;644;p27"/>
          <p:cNvSpPr/>
          <p:nvPr/>
        </p:nvSpPr>
        <p:spPr>
          <a:xfrm>
            <a:off x="4382288" y="27553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3187088" y="27553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5124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7" name="Google Shape;647;p27"/>
          <p:cNvCxnSpPr/>
          <p:nvPr/>
        </p:nvCxnSpPr>
        <p:spPr>
          <a:xfrm flipH="1">
            <a:off x="5290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27"/>
          <p:cNvSpPr/>
          <p:nvPr/>
        </p:nvSpPr>
        <p:spPr>
          <a:xfrm>
            <a:off x="5170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5825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4630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4758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52" name="Google Shape;652;p27"/>
          <p:cNvSpPr/>
          <p:nvPr/>
        </p:nvSpPr>
        <p:spPr>
          <a:xfrm>
            <a:off x="4758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53" name="Google Shape;653;p27"/>
          <p:cNvSpPr/>
          <p:nvPr/>
        </p:nvSpPr>
        <p:spPr>
          <a:xfrm>
            <a:off x="6567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4" name="Google Shape;654;p27"/>
          <p:cNvCxnSpPr/>
          <p:nvPr/>
        </p:nvCxnSpPr>
        <p:spPr>
          <a:xfrm flipH="1">
            <a:off x="6734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27"/>
          <p:cNvSpPr/>
          <p:nvPr/>
        </p:nvSpPr>
        <p:spPr>
          <a:xfrm>
            <a:off x="6614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7269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6074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62024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59" name="Google Shape;659;p27"/>
          <p:cNvSpPr/>
          <p:nvPr/>
        </p:nvSpPr>
        <p:spPr>
          <a:xfrm>
            <a:off x="62024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60" name="Google Shape;660;p27"/>
          <p:cNvSpPr/>
          <p:nvPr/>
        </p:nvSpPr>
        <p:spPr>
          <a:xfrm>
            <a:off x="8011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1" name="Google Shape;661;p27"/>
          <p:cNvCxnSpPr/>
          <p:nvPr/>
        </p:nvCxnSpPr>
        <p:spPr>
          <a:xfrm flipH="1">
            <a:off x="8177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27"/>
          <p:cNvSpPr/>
          <p:nvPr/>
        </p:nvSpPr>
        <p:spPr>
          <a:xfrm>
            <a:off x="8057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8712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7517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7645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66" name="Google Shape;666;p27"/>
          <p:cNvSpPr/>
          <p:nvPr/>
        </p:nvSpPr>
        <p:spPr>
          <a:xfrm>
            <a:off x="7645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67" name="Google Shape;667;p27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3315572" y="27553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C2C9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C2C92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Create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70" name="Google Shape;670;p27"/>
          <p:cNvSpPr txBox="1"/>
          <p:nvPr/>
        </p:nvSpPr>
        <p:spPr>
          <a:xfrm>
            <a:off x="472125" y="3238950"/>
            <a:ext cx="2101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Commit and tag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71" name="Google Shape;671;p27"/>
          <p:cNvSpPr/>
          <p:nvPr/>
        </p:nvSpPr>
        <p:spPr>
          <a:xfrm>
            <a:off x="121125" y="33578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3680976" y="26636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27"/>
          <p:cNvCxnSpPr/>
          <p:nvPr/>
        </p:nvCxnSpPr>
        <p:spPr>
          <a:xfrm>
            <a:off x="3848510" y="961905"/>
            <a:ext cx="9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27"/>
          <p:cNvSpPr/>
          <p:nvPr/>
        </p:nvSpPr>
        <p:spPr>
          <a:xfrm>
            <a:off x="3727372" y="25717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" name="Google Shape;676;p27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27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81" name="Google Shape;681;p27"/>
          <p:cNvSpPr/>
          <p:nvPr/>
        </p:nvSpPr>
        <p:spPr>
          <a:xfrm>
            <a:off x="1871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Plan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82" name="Google Shape;682;p27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27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27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41693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86" name="Google Shape;686;p27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1472184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DC12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</a:t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689" name="Google Shape;689;p27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27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1" name="Google Shape;691;p27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27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94" name="Google Shape;694;p27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7"/>
          <p:cNvSpPr txBox="1"/>
          <p:nvPr/>
        </p:nvSpPr>
        <p:spPr>
          <a:xfrm>
            <a:off x="472125" y="3726350"/>
            <a:ext cx="2767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Branching strategy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696" name="Google Shape;696;p27"/>
          <p:cNvSpPr/>
          <p:nvPr/>
        </p:nvSpPr>
        <p:spPr>
          <a:xfrm>
            <a:off x="121125" y="383675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7"/>
          <p:cNvSpPr/>
          <p:nvPr/>
        </p:nvSpPr>
        <p:spPr>
          <a:xfrm>
            <a:off x="121125" y="436735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7"/>
          <p:cNvSpPr txBox="1"/>
          <p:nvPr/>
        </p:nvSpPr>
        <p:spPr>
          <a:xfrm>
            <a:off x="472125" y="4213750"/>
            <a:ext cx="2767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Wiki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699" name="Google Shape;6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900" y="3454005"/>
            <a:ext cx="5954198" cy="145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27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8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07" name="Google Shape;707;p28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>
              <a:solidFill>
                <a:srgbClr val="0097A7"/>
              </a:solidFill>
            </a:endParaRPr>
          </a:p>
        </p:txBody>
      </p:sp>
      <p:sp>
        <p:nvSpPr>
          <p:cNvPr id="708" name="Google Shape;708;p28"/>
          <p:cNvSpPr/>
          <p:nvPr/>
        </p:nvSpPr>
        <p:spPr>
          <a:xfrm>
            <a:off x="6567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9" name="Google Shape;709;p28"/>
          <p:cNvCxnSpPr/>
          <p:nvPr/>
        </p:nvCxnSpPr>
        <p:spPr>
          <a:xfrm flipH="1">
            <a:off x="6734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28"/>
          <p:cNvSpPr/>
          <p:nvPr/>
        </p:nvSpPr>
        <p:spPr>
          <a:xfrm>
            <a:off x="6614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8"/>
          <p:cNvSpPr/>
          <p:nvPr/>
        </p:nvSpPr>
        <p:spPr>
          <a:xfrm>
            <a:off x="7269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8"/>
          <p:cNvSpPr/>
          <p:nvPr/>
        </p:nvSpPr>
        <p:spPr>
          <a:xfrm>
            <a:off x="6074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8"/>
          <p:cNvSpPr/>
          <p:nvPr/>
        </p:nvSpPr>
        <p:spPr>
          <a:xfrm>
            <a:off x="62024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14" name="Google Shape;714;p28"/>
          <p:cNvSpPr/>
          <p:nvPr/>
        </p:nvSpPr>
        <p:spPr>
          <a:xfrm>
            <a:off x="62024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15" name="Google Shape;715;p28"/>
          <p:cNvSpPr/>
          <p:nvPr/>
        </p:nvSpPr>
        <p:spPr>
          <a:xfrm>
            <a:off x="8011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6" name="Google Shape;716;p28"/>
          <p:cNvCxnSpPr/>
          <p:nvPr/>
        </p:nvCxnSpPr>
        <p:spPr>
          <a:xfrm flipH="1">
            <a:off x="8177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28"/>
          <p:cNvSpPr/>
          <p:nvPr/>
        </p:nvSpPr>
        <p:spPr>
          <a:xfrm>
            <a:off x="8057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8"/>
          <p:cNvSpPr/>
          <p:nvPr/>
        </p:nvSpPr>
        <p:spPr>
          <a:xfrm>
            <a:off x="8712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8"/>
          <p:cNvSpPr/>
          <p:nvPr/>
        </p:nvSpPr>
        <p:spPr>
          <a:xfrm>
            <a:off x="7517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8"/>
          <p:cNvSpPr/>
          <p:nvPr/>
        </p:nvSpPr>
        <p:spPr>
          <a:xfrm>
            <a:off x="7645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21" name="Google Shape;721;p28"/>
          <p:cNvSpPr/>
          <p:nvPr/>
        </p:nvSpPr>
        <p:spPr>
          <a:xfrm>
            <a:off x="7645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22" name="Google Shape;722;p28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8"/>
          <p:cNvSpPr txBox="1"/>
          <p:nvPr/>
        </p:nvSpPr>
        <p:spPr>
          <a:xfrm>
            <a:off x="4629250" y="3256850"/>
            <a:ext cx="3378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Run jobs before MR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25" name="Google Shape;725;p28"/>
          <p:cNvSpPr/>
          <p:nvPr/>
        </p:nvSpPr>
        <p:spPr>
          <a:xfrm>
            <a:off x="4159700" y="34120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28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7" name="Google Shape;727;p28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28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8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28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28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32" name="Google Shape;732;p28"/>
          <p:cNvSpPr/>
          <p:nvPr/>
        </p:nvSpPr>
        <p:spPr>
          <a:xfrm>
            <a:off x="1871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Plan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33" name="Google Shape;733;p28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4" name="Google Shape;734;p28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28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28"/>
          <p:cNvSpPr/>
          <p:nvPr/>
        </p:nvSpPr>
        <p:spPr>
          <a:xfrm>
            <a:off x="41693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37" name="Google Shape;737;p28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28"/>
          <p:cNvSpPr/>
          <p:nvPr/>
        </p:nvSpPr>
        <p:spPr>
          <a:xfrm>
            <a:off x="1472184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9" name="Google Shape;739;p28"/>
          <p:cNvCxnSpPr/>
          <p:nvPr/>
        </p:nvCxnSpPr>
        <p:spPr>
          <a:xfrm flipH="1">
            <a:off x="3847114" y="10134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0" name="Google Shape;740;p28"/>
          <p:cNvSpPr/>
          <p:nvPr/>
        </p:nvSpPr>
        <p:spPr>
          <a:xfrm>
            <a:off x="43822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28"/>
          <p:cNvSpPr/>
          <p:nvPr/>
        </p:nvSpPr>
        <p:spPr>
          <a:xfrm>
            <a:off x="31870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3315572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Create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43" name="Google Shape;743;p28"/>
          <p:cNvSpPr/>
          <p:nvPr/>
        </p:nvSpPr>
        <p:spPr>
          <a:xfrm>
            <a:off x="3680976" y="15978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28"/>
          <p:cNvSpPr/>
          <p:nvPr/>
        </p:nvSpPr>
        <p:spPr>
          <a:xfrm>
            <a:off x="3727372" y="15059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8"/>
          <p:cNvSpPr/>
          <p:nvPr/>
        </p:nvSpPr>
        <p:spPr>
          <a:xfrm>
            <a:off x="5824250" y="2763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28"/>
          <p:cNvSpPr/>
          <p:nvPr/>
        </p:nvSpPr>
        <p:spPr>
          <a:xfrm>
            <a:off x="4629250" y="2763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28"/>
          <p:cNvSpPr/>
          <p:nvPr/>
        </p:nvSpPr>
        <p:spPr>
          <a:xfrm>
            <a:off x="4757535" y="276379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0097A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Verify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48" name="Google Shape;748;p28"/>
          <p:cNvSpPr/>
          <p:nvPr/>
        </p:nvSpPr>
        <p:spPr>
          <a:xfrm>
            <a:off x="5122939" y="267205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9" name="Google Shape;749;p28"/>
          <p:cNvCxnSpPr/>
          <p:nvPr/>
        </p:nvCxnSpPr>
        <p:spPr>
          <a:xfrm>
            <a:off x="5290410" y="1013455"/>
            <a:ext cx="9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0" name="Google Shape;750;p28"/>
          <p:cNvSpPr/>
          <p:nvPr/>
        </p:nvSpPr>
        <p:spPr>
          <a:xfrm>
            <a:off x="5169335" y="258019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28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DC12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</a:t>
            </a:r>
            <a:endParaRPr sz="17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752" name="Google Shape;752;p28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28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4" name="Google Shape;754;p28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28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8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7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57" name="Google Shape;757;p28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28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8"/>
          <p:cNvSpPr/>
          <p:nvPr/>
        </p:nvSpPr>
        <p:spPr>
          <a:xfrm>
            <a:off x="4159700" y="39060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28"/>
          <p:cNvSpPr txBox="1"/>
          <p:nvPr/>
        </p:nvSpPr>
        <p:spPr>
          <a:xfrm>
            <a:off x="4629250" y="3795625"/>
            <a:ext cx="3378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Multiple grouped &amp; parallel jobs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761" name="Google Shape;7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0" y="2421035"/>
            <a:ext cx="3485375" cy="231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50" y="2365750"/>
            <a:ext cx="3703325" cy="237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50" y="2365750"/>
            <a:ext cx="3869025" cy="23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28"/>
          <p:cNvSpPr/>
          <p:nvPr/>
        </p:nvSpPr>
        <p:spPr>
          <a:xfrm>
            <a:off x="4159700" y="44448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28"/>
          <p:cNvSpPr txBox="1"/>
          <p:nvPr/>
        </p:nvSpPr>
        <p:spPr>
          <a:xfrm>
            <a:off x="4629250" y="4334400"/>
            <a:ext cx="4148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Download Reports, Code Quality Widget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766" name="Google Shape;76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50" y="2323475"/>
            <a:ext cx="3869025" cy="2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29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73" name="Google Shape;773;p29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>
              <a:solidFill>
                <a:srgbClr val="0097A7"/>
              </a:solidFill>
            </a:endParaRPr>
          </a:p>
        </p:txBody>
      </p:sp>
      <p:sp>
        <p:nvSpPr>
          <p:cNvPr id="774" name="Google Shape;774;p29"/>
          <p:cNvSpPr/>
          <p:nvPr/>
        </p:nvSpPr>
        <p:spPr>
          <a:xfrm>
            <a:off x="6567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5" name="Google Shape;775;p29"/>
          <p:cNvCxnSpPr/>
          <p:nvPr/>
        </p:nvCxnSpPr>
        <p:spPr>
          <a:xfrm flipH="1">
            <a:off x="6734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6" name="Google Shape;776;p29"/>
          <p:cNvSpPr/>
          <p:nvPr/>
        </p:nvSpPr>
        <p:spPr>
          <a:xfrm>
            <a:off x="6614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29"/>
          <p:cNvSpPr/>
          <p:nvPr/>
        </p:nvSpPr>
        <p:spPr>
          <a:xfrm>
            <a:off x="7269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9"/>
          <p:cNvSpPr/>
          <p:nvPr/>
        </p:nvSpPr>
        <p:spPr>
          <a:xfrm>
            <a:off x="6074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29"/>
          <p:cNvSpPr/>
          <p:nvPr/>
        </p:nvSpPr>
        <p:spPr>
          <a:xfrm>
            <a:off x="62024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80" name="Google Shape;780;p29"/>
          <p:cNvSpPr/>
          <p:nvPr/>
        </p:nvSpPr>
        <p:spPr>
          <a:xfrm>
            <a:off x="62024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81" name="Google Shape;781;p29"/>
          <p:cNvSpPr/>
          <p:nvPr/>
        </p:nvSpPr>
        <p:spPr>
          <a:xfrm>
            <a:off x="8011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2" name="Google Shape;782;p29"/>
          <p:cNvCxnSpPr/>
          <p:nvPr/>
        </p:nvCxnSpPr>
        <p:spPr>
          <a:xfrm flipH="1">
            <a:off x="8177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29"/>
          <p:cNvSpPr/>
          <p:nvPr/>
        </p:nvSpPr>
        <p:spPr>
          <a:xfrm>
            <a:off x="8057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29"/>
          <p:cNvSpPr/>
          <p:nvPr/>
        </p:nvSpPr>
        <p:spPr>
          <a:xfrm>
            <a:off x="8712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29"/>
          <p:cNvSpPr/>
          <p:nvPr/>
        </p:nvSpPr>
        <p:spPr>
          <a:xfrm>
            <a:off x="7517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29"/>
          <p:cNvSpPr/>
          <p:nvPr/>
        </p:nvSpPr>
        <p:spPr>
          <a:xfrm>
            <a:off x="7645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87" name="Google Shape;787;p29"/>
          <p:cNvSpPr/>
          <p:nvPr/>
        </p:nvSpPr>
        <p:spPr>
          <a:xfrm>
            <a:off x="7645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88" name="Google Shape;788;p29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29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9"/>
          <p:cNvSpPr txBox="1"/>
          <p:nvPr/>
        </p:nvSpPr>
        <p:spPr>
          <a:xfrm>
            <a:off x="4629250" y="3256850"/>
            <a:ext cx="3378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Code Review/Approve/Permissions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91" name="Google Shape;791;p29"/>
          <p:cNvSpPr/>
          <p:nvPr/>
        </p:nvSpPr>
        <p:spPr>
          <a:xfrm>
            <a:off x="4159700" y="34120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29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3" name="Google Shape;793;p29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29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29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29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9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98" name="Google Shape;798;p29"/>
          <p:cNvSpPr/>
          <p:nvPr/>
        </p:nvSpPr>
        <p:spPr>
          <a:xfrm>
            <a:off x="1871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Plan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799" name="Google Shape;799;p29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0" name="Google Shape;800;p29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1" name="Google Shape;801;p29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29"/>
          <p:cNvSpPr/>
          <p:nvPr/>
        </p:nvSpPr>
        <p:spPr>
          <a:xfrm>
            <a:off x="41693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03" name="Google Shape;803;p29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29"/>
          <p:cNvSpPr/>
          <p:nvPr/>
        </p:nvSpPr>
        <p:spPr>
          <a:xfrm>
            <a:off x="1472184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5" name="Google Shape;805;p29"/>
          <p:cNvCxnSpPr/>
          <p:nvPr/>
        </p:nvCxnSpPr>
        <p:spPr>
          <a:xfrm flipH="1">
            <a:off x="3847114" y="10134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6" name="Google Shape;806;p29"/>
          <p:cNvSpPr/>
          <p:nvPr/>
        </p:nvSpPr>
        <p:spPr>
          <a:xfrm>
            <a:off x="43822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>
            <a:off x="31870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29"/>
          <p:cNvSpPr/>
          <p:nvPr/>
        </p:nvSpPr>
        <p:spPr>
          <a:xfrm>
            <a:off x="3315572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Create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09" name="Google Shape;809;p29"/>
          <p:cNvSpPr/>
          <p:nvPr/>
        </p:nvSpPr>
        <p:spPr>
          <a:xfrm>
            <a:off x="3680976" y="15978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29"/>
          <p:cNvSpPr/>
          <p:nvPr/>
        </p:nvSpPr>
        <p:spPr>
          <a:xfrm>
            <a:off x="3727372" y="15059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29"/>
          <p:cNvSpPr/>
          <p:nvPr/>
        </p:nvSpPr>
        <p:spPr>
          <a:xfrm>
            <a:off x="5824250" y="2763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29"/>
          <p:cNvSpPr/>
          <p:nvPr/>
        </p:nvSpPr>
        <p:spPr>
          <a:xfrm>
            <a:off x="4629250" y="2763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29"/>
          <p:cNvSpPr/>
          <p:nvPr/>
        </p:nvSpPr>
        <p:spPr>
          <a:xfrm>
            <a:off x="4757535" y="276379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0097A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Verify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14" name="Google Shape;814;p29"/>
          <p:cNvSpPr/>
          <p:nvPr/>
        </p:nvSpPr>
        <p:spPr>
          <a:xfrm>
            <a:off x="5122939" y="267205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5" name="Google Shape;815;p29"/>
          <p:cNvCxnSpPr/>
          <p:nvPr/>
        </p:nvCxnSpPr>
        <p:spPr>
          <a:xfrm>
            <a:off x="5290410" y="1013455"/>
            <a:ext cx="9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29"/>
          <p:cNvSpPr/>
          <p:nvPr/>
        </p:nvSpPr>
        <p:spPr>
          <a:xfrm>
            <a:off x="5169335" y="258019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29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DC12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</a:t>
            </a:r>
            <a:endParaRPr sz="17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818" name="Google Shape;818;p29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29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0" name="Google Shape;820;p29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29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9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7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23" name="Google Shape;823;p29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29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26" y="2422800"/>
            <a:ext cx="3521725" cy="2564391"/>
          </a:xfrm>
          <a:prstGeom prst="rect">
            <a:avLst/>
          </a:prstGeom>
          <a:noFill/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6" name="Google Shape;8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0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32" name="Google Shape;832;p30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>
              <a:solidFill>
                <a:srgbClr val="0097A7"/>
              </a:solidFill>
            </a:endParaRPr>
          </a:p>
        </p:txBody>
      </p:sp>
      <p:sp>
        <p:nvSpPr>
          <p:cNvPr id="833" name="Google Shape;833;p30"/>
          <p:cNvSpPr/>
          <p:nvPr/>
        </p:nvSpPr>
        <p:spPr>
          <a:xfrm>
            <a:off x="6567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4" name="Google Shape;834;p30"/>
          <p:cNvCxnSpPr/>
          <p:nvPr/>
        </p:nvCxnSpPr>
        <p:spPr>
          <a:xfrm flipH="1">
            <a:off x="6734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30"/>
          <p:cNvSpPr/>
          <p:nvPr/>
        </p:nvSpPr>
        <p:spPr>
          <a:xfrm>
            <a:off x="6614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0"/>
          <p:cNvSpPr/>
          <p:nvPr/>
        </p:nvSpPr>
        <p:spPr>
          <a:xfrm>
            <a:off x="7269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0"/>
          <p:cNvSpPr/>
          <p:nvPr/>
        </p:nvSpPr>
        <p:spPr>
          <a:xfrm>
            <a:off x="6074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0"/>
          <p:cNvSpPr/>
          <p:nvPr/>
        </p:nvSpPr>
        <p:spPr>
          <a:xfrm>
            <a:off x="62024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39" name="Google Shape;839;p30"/>
          <p:cNvSpPr/>
          <p:nvPr/>
        </p:nvSpPr>
        <p:spPr>
          <a:xfrm>
            <a:off x="62024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40" name="Google Shape;840;p30"/>
          <p:cNvSpPr/>
          <p:nvPr/>
        </p:nvSpPr>
        <p:spPr>
          <a:xfrm>
            <a:off x="8011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1" name="Google Shape;841;p30"/>
          <p:cNvCxnSpPr/>
          <p:nvPr/>
        </p:nvCxnSpPr>
        <p:spPr>
          <a:xfrm flipH="1">
            <a:off x="8177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2" name="Google Shape;842;p30"/>
          <p:cNvSpPr/>
          <p:nvPr/>
        </p:nvSpPr>
        <p:spPr>
          <a:xfrm>
            <a:off x="8057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0"/>
          <p:cNvSpPr/>
          <p:nvPr/>
        </p:nvSpPr>
        <p:spPr>
          <a:xfrm>
            <a:off x="8712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0"/>
          <p:cNvSpPr/>
          <p:nvPr/>
        </p:nvSpPr>
        <p:spPr>
          <a:xfrm>
            <a:off x="7517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>
            <a:off x="7645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46" name="Google Shape;846;p30"/>
          <p:cNvSpPr/>
          <p:nvPr/>
        </p:nvSpPr>
        <p:spPr>
          <a:xfrm>
            <a:off x="7645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47" name="Google Shape;847;p30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0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0"/>
          <p:cNvSpPr txBox="1"/>
          <p:nvPr/>
        </p:nvSpPr>
        <p:spPr>
          <a:xfrm>
            <a:off x="4629250" y="3256850"/>
            <a:ext cx="3378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Code Review/Approve/Permissions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50" name="Google Shape;850;p30"/>
          <p:cNvSpPr/>
          <p:nvPr/>
        </p:nvSpPr>
        <p:spPr>
          <a:xfrm>
            <a:off x="4159700" y="34120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0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2" name="Google Shape;852;p30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30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0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0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0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57" name="Google Shape;857;p30"/>
          <p:cNvSpPr/>
          <p:nvPr/>
        </p:nvSpPr>
        <p:spPr>
          <a:xfrm>
            <a:off x="1871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Plan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58" name="Google Shape;858;p30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9" name="Google Shape;859;p30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30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0"/>
          <p:cNvSpPr/>
          <p:nvPr/>
        </p:nvSpPr>
        <p:spPr>
          <a:xfrm>
            <a:off x="41693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62" name="Google Shape;862;p30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0"/>
          <p:cNvSpPr/>
          <p:nvPr/>
        </p:nvSpPr>
        <p:spPr>
          <a:xfrm>
            <a:off x="1472184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4" name="Google Shape;864;p30"/>
          <p:cNvCxnSpPr/>
          <p:nvPr/>
        </p:nvCxnSpPr>
        <p:spPr>
          <a:xfrm flipH="1">
            <a:off x="3847114" y="10134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30"/>
          <p:cNvSpPr/>
          <p:nvPr/>
        </p:nvSpPr>
        <p:spPr>
          <a:xfrm>
            <a:off x="43822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0"/>
          <p:cNvSpPr/>
          <p:nvPr/>
        </p:nvSpPr>
        <p:spPr>
          <a:xfrm>
            <a:off x="31870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0"/>
          <p:cNvSpPr/>
          <p:nvPr/>
        </p:nvSpPr>
        <p:spPr>
          <a:xfrm>
            <a:off x="3315572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Create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68" name="Google Shape;868;p30"/>
          <p:cNvSpPr/>
          <p:nvPr/>
        </p:nvSpPr>
        <p:spPr>
          <a:xfrm>
            <a:off x="3680976" y="15978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0"/>
          <p:cNvSpPr/>
          <p:nvPr/>
        </p:nvSpPr>
        <p:spPr>
          <a:xfrm>
            <a:off x="3727372" y="15059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0"/>
          <p:cNvSpPr/>
          <p:nvPr/>
        </p:nvSpPr>
        <p:spPr>
          <a:xfrm>
            <a:off x="5824250" y="2763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0"/>
          <p:cNvSpPr/>
          <p:nvPr/>
        </p:nvSpPr>
        <p:spPr>
          <a:xfrm>
            <a:off x="4629250" y="2763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0"/>
          <p:cNvSpPr/>
          <p:nvPr/>
        </p:nvSpPr>
        <p:spPr>
          <a:xfrm>
            <a:off x="4757535" y="276379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0097A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Verify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73" name="Google Shape;873;p30"/>
          <p:cNvSpPr/>
          <p:nvPr/>
        </p:nvSpPr>
        <p:spPr>
          <a:xfrm>
            <a:off x="5122939" y="267205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4" name="Google Shape;874;p30"/>
          <p:cNvCxnSpPr/>
          <p:nvPr/>
        </p:nvCxnSpPr>
        <p:spPr>
          <a:xfrm>
            <a:off x="5290410" y="1013455"/>
            <a:ext cx="9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30"/>
          <p:cNvSpPr/>
          <p:nvPr/>
        </p:nvSpPr>
        <p:spPr>
          <a:xfrm>
            <a:off x="5169335" y="258019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0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DC12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</a:t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877" name="Google Shape;877;p30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30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9" name="Google Shape;879;p30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30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30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7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82" name="Google Shape;882;p30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0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30"/>
          <p:cNvSpPr txBox="1"/>
          <p:nvPr/>
        </p:nvSpPr>
        <p:spPr>
          <a:xfrm>
            <a:off x="4679225" y="3734025"/>
            <a:ext cx="3378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Start Discussions and Threads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85" name="Google Shape;885;p30"/>
          <p:cNvSpPr/>
          <p:nvPr/>
        </p:nvSpPr>
        <p:spPr>
          <a:xfrm>
            <a:off x="4159700" y="388315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6" name="Google Shape;8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00" y="2365750"/>
            <a:ext cx="3863149" cy="24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31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893" name="Google Shape;893;p31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>
              <a:solidFill>
                <a:srgbClr val="FF8000"/>
              </a:solidFill>
            </a:endParaRPr>
          </a:p>
        </p:txBody>
      </p:sp>
      <p:sp>
        <p:nvSpPr>
          <p:cNvPr id="894" name="Google Shape;894;p31"/>
          <p:cNvSpPr/>
          <p:nvPr/>
        </p:nvSpPr>
        <p:spPr>
          <a:xfrm>
            <a:off x="8011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5" name="Google Shape;895;p31"/>
          <p:cNvCxnSpPr/>
          <p:nvPr/>
        </p:nvCxnSpPr>
        <p:spPr>
          <a:xfrm flipH="1">
            <a:off x="8177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6" name="Google Shape;896;p31"/>
          <p:cNvSpPr/>
          <p:nvPr/>
        </p:nvSpPr>
        <p:spPr>
          <a:xfrm>
            <a:off x="8057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1"/>
          <p:cNvSpPr/>
          <p:nvPr/>
        </p:nvSpPr>
        <p:spPr>
          <a:xfrm>
            <a:off x="8712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1"/>
          <p:cNvSpPr/>
          <p:nvPr/>
        </p:nvSpPr>
        <p:spPr>
          <a:xfrm>
            <a:off x="7517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1"/>
          <p:cNvSpPr/>
          <p:nvPr/>
        </p:nvSpPr>
        <p:spPr>
          <a:xfrm>
            <a:off x="7645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00" name="Google Shape;900;p31"/>
          <p:cNvSpPr/>
          <p:nvPr/>
        </p:nvSpPr>
        <p:spPr>
          <a:xfrm>
            <a:off x="7645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01" name="Google Shape;901;p31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1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1"/>
          <p:cNvSpPr txBox="1"/>
          <p:nvPr/>
        </p:nvSpPr>
        <p:spPr>
          <a:xfrm>
            <a:off x="5580225" y="3462525"/>
            <a:ext cx="3443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Upload &amp; maintain Container images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04" name="Google Shape;904;p31"/>
          <p:cNvSpPr/>
          <p:nvPr/>
        </p:nvSpPr>
        <p:spPr>
          <a:xfrm>
            <a:off x="5170825" y="36266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1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6" name="Google Shape;906;p31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7" name="Google Shape;907;p31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1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1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1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11" name="Google Shape;911;p31"/>
          <p:cNvSpPr/>
          <p:nvPr/>
        </p:nvSpPr>
        <p:spPr>
          <a:xfrm>
            <a:off x="1871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Plan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12" name="Google Shape;912;p31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3" name="Google Shape;913;p31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4" name="Google Shape;914;p31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1"/>
          <p:cNvSpPr/>
          <p:nvPr/>
        </p:nvSpPr>
        <p:spPr>
          <a:xfrm>
            <a:off x="41693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16" name="Google Shape;916;p31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1"/>
          <p:cNvSpPr/>
          <p:nvPr/>
        </p:nvSpPr>
        <p:spPr>
          <a:xfrm>
            <a:off x="1472184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8" name="Google Shape;918;p31"/>
          <p:cNvCxnSpPr/>
          <p:nvPr/>
        </p:nvCxnSpPr>
        <p:spPr>
          <a:xfrm flipH="1">
            <a:off x="3847114" y="10134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31"/>
          <p:cNvSpPr/>
          <p:nvPr/>
        </p:nvSpPr>
        <p:spPr>
          <a:xfrm>
            <a:off x="43822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1"/>
          <p:cNvSpPr/>
          <p:nvPr/>
        </p:nvSpPr>
        <p:spPr>
          <a:xfrm>
            <a:off x="31870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1"/>
          <p:cNvSpPr/>
          <p:nvPr/>
        </p:nvSpPr>
        <p:spPr>
          <a:xfrm>
            <a:off x="3315572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Create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22" name="Google Shape;922;p31"/>
          <p:cNvSpPr/>
          <p:nvPr/>
        </p:nvSpPr>
        <p:spPr>
          <a:xfrm>
            <a:off x="3680976" y="15978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1"/>
          <p:cNvSpPr/>
          <p:nvPr/>
        </p:nvSpPr>
        <p:spPr>
          <a:xfrm>
            <a:off x="3727372" y="15059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1"/>
          <p:cNvSpPr/>
          <p:nvPr/>
        </p:nvSpPr>
        <p:spPr>
          <a:xfrm>
            <a:off x="7269200" y="2763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1"/>
          <p:cNvSpPr/>
          <p:nvPr/>
        </p:nvSpPr>
        <p:spPr>
          <a:xfrm>
            <a:off x="6074200" y="2763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1"/>
          <p:cNvSpPr/>
          <p:nvPr/>
        </p:nvSpPr>
        <p:spPr>
          <a:xfrm>
            <a:off x="6202485" y="276379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FF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FF8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Package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27" name="Google Shape;927;p31"/>
          <p:cNvSpPr/>
          <p:nvPr/>
        </p:nvSpPr>
        <p:spPr>
          <a:xfrm>
            <a:off x="6567889" y="267205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8" name="Google Shape;928;p31"/>
          <p:cNvCxnSpPr/>
          <p:nvPr/>
        </p:nvCxnSpPr>
        <p:spPr>
          <a:xfrm>
            <a:off x="6735460" y="989105"/>
            <a:ext cx="9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9" name="Google Shape;929;p31"/>
          <p:cNvSpPr/>
          <p:nvPr/>
        </p:nvSpPr>
        <p:spPr>
          <a:xfrm>
            <a:off x="6614285" y="258019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1"/>
          <p:cNvSpPr/>
          <p:nvPr/>
        </p:nvSpPr>
        <p:spPr>
          <a:xfrm>
            <a:off x="5124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1" name="Google Shape;931;p31"/>
          <p:cNvCxnSpPr/>
          <p:nvPr/>
        </p:nvCxnSpPr>
        <p:spPr>
          <a:xfrm flipH="1">
            <a:off x="5290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31"/>
          <p:cNvSpPr/>
          <p:nvPr/>
        </p:nvSpPr>
        <p:spPr>
          <a:xfrm>
            <a:off x="5170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1"/>
          <p:cNvSpPr/>
          <p:nvPr/>
        </p:nvSpPr>
        <p:spPr>
          <a:xfrm>
            <a:off x="5825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1"/>
          <p:cNvSpPr/>
          <p:nvPr/>
        </p:nvSpPr>
        <p:spPr>
          <a:xfrm>
            <a:off x="4630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1"/>
          <p:cNvSpPr/>
          <p:nvPr/>
        </p:nvSpPr>
        <p:spPr>
          <a:xfrm>
            <a:off x="4759010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Verify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36" name="Google Shape;936;p31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DC12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</a:t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937" name="Google Shape;937;p31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" name="Google Shape;938;p31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9" name="Google Shape;939;p31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0" name="Google Shape;940;p31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1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7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42" name="Google Shape;942;p31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1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3061700"/>
            <a:ext cx="4207674" cy="17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/>
        </p:nvSpPr>
        <p:spPr>
          <a:xfrm rot="-2700000">
            <a:off x="723325" y="1956231"/>
            <a:ext cx="908349" cy="925744"/>
          </a:xfrm>
          <a:prstGeom prst="teardrop">
            <a:avLst>
              <a:gd fmla="val 100000" name="adj"/>
            </a:avLst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356000" y="683800"/>
            <a:ext cx="1723800" cy="153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2079900" y="683800"/>
            <a:ext cx="1661400" cy="153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3741300" y="683800"/>
            <a:ext cx="1661400" cy="153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5402700" y="683800"/>
            <a:ext cx="1661400" cy="153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7064100" y="683800"/>
            <a:ext cx="1661400" cy="153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 rot="-2700000">
            <a:off x="2456425" y="1956231"/>
            <a:ext cx="908349" cy="925744"/>
          </a:xfrm>
          <a:prstGeom prst="teardrop">
            <a:avLst>
              <a:gd fmla="val 100000" name="adj"/>
            </a:avLst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314100" y="720100"/>
            <a:ext cx="1759064" cy="69897"/>
          </a:xfrm>
          <a:custGeom>
            <a:rect b="b" l="l" r="r" t="t"/>
            <a:pathLst>
              <a:path extrusionOk="0" h="4009" w="64217">
                <a:moveTo>
                  <a:pt x="0" y="3025"/>
                </a:moveTo>
                <a:cubicBezTo>
                  <a:pt x="1936" y="2057"/>
                  <a:pt x="3715" y="-36"/>
                  <a:pt x="5863" y="233"/>
                </a:cubicBezTo>
                <a:cubicBezTo>
                  <a:pt x="9138" y="644"/>
                  <a:pt x="11821" y="4405"/>
                  <a:pt x="15077" y="3863"/>
                </a:cubicBezTo>
                <a:cubicBezTo>
                  <a:pt x="17995" y="3377"/>
                  <a:pt x="20368" y="1169"/>
                  <a:pt x="23174" y="233"/>
                </a:cubicBezTo>
                <a:cubicBezTo>
                  <a:pt x="26971" y="-1034"/>
                  <a:pt x="30658" y="3297"/>
                  <a:pt x="34621" y="3863"/>
                </a:cubicBezTo>
                <a:cubicBezTo>
                  <a:pt x="38734" y="4450"/>
                  <a:pt x="42529" y="1196"/>
                  <a:pt x="46627" y="513"/>
                </a:cubicBezTo>
                <a:cubicBezTo>
                  <a:pt x="49734" y="-4"/>
                  <a:pt x="52444" y="3139"/>
                  <a:pt x="55562" y="3584"/>
                </a:cubicBezTo>
                <a:cubicBezTo>
                  <a:pt x="58455" y="3997"/>
                  <a:pt x="61295" y="2188"/>
                  <a:pt x="64217" y="2188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Google Shape;90;p14"/>
          <p:cNvSpPr/>
          <p:nvPr/>
        </p:nvSpPr>
        <p:spPr>
          <a:xfrm rot="-2700000">
            <a:off x="723338" y="1956231"/>
            <a:ext cx="908349" cy="925744"/>
          </a:xfrm>
          <a:prstGeom prst="teardrop">
            <a:avLst>
              <a:gd fmla="val 100000" name="adj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040000" dist="95250">
              <a:srgbClr val="F3CA2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319875" y="730075"/>
            <a:ext cx="1759064" cy="69897"/>
          </a:xfrm>
          <a:custGeom>
            <a:rect b="b" l="l" r="r" t="t"/>
            <a:pathLst>
              <a:path extrusionOk="0" h="4009" w="64217">
                <a:moveTo>
                  <a:pt x="0" y="3025"/>
                </a:moveTo>
                <a:cubicBezTo>
                  <a:pt x="1936" y="2057"/>
                  <a:pt x="3715" y="-36"/>
                  <a:pt x="5863" y="233"/>
                </a:cubicBezTo>
                <a:cubicBezTo>
                  <a:pt x="9138" y="644"/>
                  <a:pt x="11821" y="4405"/>
                  <a:pt x="15077" y="3863"/>
                </a:cubicBezTo>
                <a:cubicBezTo>
                  <a:pt x="17995" y="3377"/>
                  <a:pt x="20368" y="1169"/>
                  <a:pt x="23174" y="233"/>
                </a:cubicBezTo>
                <a:cubicBezTo>
                  <a:pt x="26971" y="-1034"/>
                  <a:pt x="30658" y="3297"/>
                  <a:pt x="34621" y="3863"/>
                </a:cubicBezTo>
                <a:cubicBezTo>
                  <a:pt x="38734" y="4450"/>
                  <a:pt x="42529" y="1196"/>
                  <a:pt x="46627" y="513"/>
                </a:cubicBezTo>
                <a:cubicBezTo>
                  <a:pt x="49734" y="-4"/>
                  <a:pt x="52444" y="3139"/>
                  <a:pt x="55562" y="3584"/>
                </a:cubicBezTo>
                <a:cubicBezTo>
                  <a:pt x="58455" y="3997"/>
                  <a:pt x="61295" y="2188"/>
                  <a:pt x="64217" y="2188"/>
                </a:cubicBezTo>
              </a:path>
            </a:pathLst>
          </a:cu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" name="Google Shape;92;p14"/>
          <p:cNvSpPr txBox="1"/>
          <p:nvPr/>
        </p:nvSpPr>
        <p:spPr>
          <a:xfrm>
            <a:off x="710263" y="2177825"/>
            <a:ext cx="93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Overview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516650" y="3231800"/>
            <a:ext cx="1416900" cy="15495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393E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The Big Picture?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How it has Evolved?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The Future Trend</a:t>
            </a:r>
            <a:endParaRPr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 flipH="1">
            <a:off x="1200815" y="829199"/>
            <a:ext cx="3900" cy="100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4"/>
          <p:cNvCxnSpPr/>
          <p:nvPr/>
        </p:nvCxnSpPr>
        <p:spPr>
          <a:xfrm flipH="1">
            <a:off x="1123575" y="829211"/>
            <a:ext cx="3900" cy="100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4"/>
          <p:cNvSpPr/>
          <p:nvPr/>
        </p:nvSpPr>
        <p:spPr>
          <a:xfrm>
            <a:off x="495538" y="3231800"/>
            <a:ext cx="1416900" cy="15495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16380000" dist="57150">
              <a:srgbClr val="F3CA2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Big Picture</a:t>
            </a:r>
            <a:endParaRPr sz="13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Process Requirements</a:t>
            </a:r>
            <a:endParaRPr sz="13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Impact of Digitalization</a:t>
            </a:r>
            <a:endParaRPr sz="13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904500" y="1808075"/>
            <a:ext cx="519300" cy="129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4"/>
          <p:cNvCxnSpPr/>
          <p:nvPr/>
        </p:nvCxnSpPr>
        <p:spPr>
          <a:xfrm flipH="1">
            <a:off x="2943902" y="829186"/>
            <a:ext cx="3900" cy="100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4"/>
          <p:cNvCxnSpPr/>
          <p:nvPr/>
        </p:nvCxnSpPr>
        <p:spPr>
          <a:xfrm flipH="1">
            <a:off x="2866663" y="829199"/>
            <a:ext cx="3900" cy="100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4"/>
          <p:cNvCxnSpPr>
            <a:stCxn id="84" idx="2"/>
          </p:cNvCxnSpPr>
          <p:nvPr/>
        </p:nvCxnSpPr>
        <p:spPr>
          <a:xfrm flipH="1">
            <a:off x="2905200" y="837400"/>
            <a:ext cx="5400" cy="903900"/>
          </a:xfrm>
          <a:prstGeom prst="straightConnector1">
            <a:avLst/>
          </a:pr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4"/>
          <p:cNvCxnSpPr/>
          <p:nvPr/>
        </p:nvCxnSpPr>
        <p:spPr>
          <a:xfrm flipH="1">
            <a:off x="1161450" y="852075"/>
            <a:ext cx="5400" cy="903900"/>
          </a:xfrm>
          <a:prstGeom prst="straightConnector1">
            <a:avLst/>
          </a:pr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4"/>
          <p:cNvSpPr/>
          <p:nvPr/>
        </p:nvSpPr>
        <p:spPr>
          <a:xfrm>
            <a:off x="976200" y="1678175"/>
            <a:ext cx="375900" cy="129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2017713" y="700725"/>
            <a:ext cx="1759064" cy="69897"/>
          </a:xfrm>
          <a:custGeom>
            <a:rect b="b" l="l" r="r" t="t"/>
            <a:pathLst>
              <a:path extrusionOk="0" h="4009" w="64217">
                <a:moveTo>
                  <a:pt x="0" y="3025"/>
                </a:moveTo>
                <a:cubicBezTo>
                  <a:pt x="1936" y="2057"/>
                  <a:pt x="3715" y="-36"/>
                  <a:pt x="5863" y="233"/>
                </a:cubicBezTo>
                <a:cubicBezTo>
                  <a:pt x="9138" y="644"/>
                  <a:pt x="11821" y="4405"/>
                  <a:pt x="15077" y="3863"/>
                </a:cubicBezTo>
                <a:cubicBezTo>
                  <a:pt x="17995" y="3377"/>
                  <a:pt x="20368" y="1169"/>
                  <a:pt x="23174" y="233"/>
                </a:cubicBezTo>
                <a:cubicBezTo>
                  <a:pt x="26971" y="-1034"/>
                  <a:pt x="30658" y="3297"/>
                  <a:pt x="34621" y="3863"/>
                </a:cubicBezTo>
                <a:cubicBezTo>
                  <a:pt x="38734" y="4450"/>
                  <a:pt x="42529" y="1196"/>
                  <a:pt x="46627" y="513"/>
                </a:cubicBezTo>
                <a:cubicBezTo>
                  <a:pt x="49734" y="-4"/>
                  <a:pt x="52444" y="3139"/>
                  <a:pt x="55562" y="3584"/>
                </a:cubicBezTo>
                <a:cubicBezTo>
                  <a:pt x="58455" y="3997"/>
                  <a:pt x="61295" y="2188"/>
                  <a:pt x="64217" y="2188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" name="Google Shape;104;p14"/>
          <p:cNvSpPr/>
          <p:nvPr/>
        </p:nvSpPr>
        <p:spPr>
          <a:xfrm>
            <a:off x="2031063" y="700725"/>
            <a:ext cx="1759064" cy="69897"/>
          </a:xfrm>
          <a:custGeom>
            <a:rect b="b" l="l" r="r" t="t"/>
            <a:pathLst>
              <a:path extrusionOk="0" h="4009" w="64217">
                <a:moveTo>
                  <a:pt x="0" y="3025"/>
                </a:moveTo>
                <a:cubicBezTo>
                  <a:pt x="1936" y="2057"/>
                  <a:pt x="3715" y="-36"/>
                  <a:pt x="5863" y="233"/>
                </a:cubicBezTo>
                <a:cubicBezTo>
                  <a:pt x="9138" y="644"/>
                  <a:pt x="11821" y="4405"/>
                  <a:pt x="15077" y="3863"/>
                </a:cubicBezTo>
                <a:cubicBezTo>
                  <a:pt x="17995" y="3377"/>
                  <a:pt x="20368" y="1169"/>
                  <a:pt x="23174" y="233"/>
                </a:cubicBezTo>
                <a:cubicBezTo>
                  <a:pt x="26971" y="-1034"/>
                  <a:pt x="30658" y="3297"/>
                  <a:pt x="34621" y="3863"/>
                </a:cubicBezTo>
                <a:cubicBezTo>
                  <a:pt x="38734" y="4450"/>
                  <a:pt x="42529" y="1196"/>
                  <a:pt x="46627" y="513"/>
                </a:cubicBezTo>
                <a:cubicBezTo>
                  <a:pt x="49734" y="-4"/>
                  <a:pt x="52444" y="3139"/>
                  <a:pt x="55562" y="3584"/>
                </a:cubicBezTo>
                <a:cubicBezTo>
                  <a:pt x="58455" y="3997"/>
                  <a:pt x="61295" y="2188"/>
                  <a:pt x="64217" y="2188"/>
                </a:cubicBezTo>
              </a:path>
            </a:pathLst>
          </a:cu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" name="Google Shape;105;p14"/>
          <p:cNvSpPr/>
          <p:nvPr/>
        </p:nvSpPr>
        <p:spPr>
          <a:xfrm>
            <a:off x="2009363" y="663100"/>
            <a:ext cx="91200" cy="1824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 rot="-2700000">
            <a:off x="2456438" y="1956231"/>
            <a:ext cx="908349" cy="925744"/>
          </a:xfrm>
          <a:prstGeom prst="teardrop">
            <a:avLst>
              <a:gd fmla="val 100000" name="adj"/>
            </a:avLst>
          </a:prstGeom>
          <a:solidFill>
            <a:srgbClr val="C2C923"/>
          </a:solidFill>
          <a:ln cap="flat" cmpd="sng" w="9525">
            <a:solidFill>
              <a:srgbClr val="C2C923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040000" dist="95250">
              <a:srgbClr val="C2C92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443363" y="2177825"/>
            <a:ext cx="93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CI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2709300" y="1678175"/>
            <a:ext cx="375900" cy="129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2637600" y="1808075"/>
            <a:ext cx="519300" cy="129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2237400" y="3231800"/>
            <a:ext cx="1416900" cy="15495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393E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Some Statistics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Benefits &amp; Shortcomings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Working Model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 Far..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2237388" y="3231800"/>
            <a:ext cx="1416900" cy="15495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rgbClr val="C2C923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16380000" dist="57150">
              <a:srgbClr val="C2C92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2C92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About</a:t>
            </a:r>
            <a:endParaRPr sz="1300">
              <a:solidFill>
                <a:srgbClr val="C2C92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2C92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2C92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Tools - Open &amp; Paid</a:t>
            </a:r>
            <a:endParaRPr sz="1300">
              <a:solidFill>
                <a:srgbClr val="C2C92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2C92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2C92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Processes  &amp; Jobs</a:t>
            </a:r>
            <a:endParaRPr sz="1300">
              <a:solidFill>
                <a:srgbClr val="C2C923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3724600" y="719350"/>
            <a:ext cx="1759064" cy="69897"/>
          </a:xfrm>
          <a:custGeom>
            <a:rect b="b" l="l" r="r" t="t"/>
            <a:pathLst>
              <a:path extrusionOk="0" h="4009" w="64217">
                <a:moveTo>
                  <a:pt x="0" y="3025"/>
                </a:moveTo>
                <a:cubicBezTo>
                  <a:pt x="1936" y="2057"/>
                  <a:pt x="3715" y="-36"/>
                  <a:pt x="5863" y="233"/>
                </a:cubicBezTo>
                <a:cubicBezTo>
                  <a:pt x="9138" y="644"/>
                  <a:pt x="11821" y="4405"/>
                  <a:pt x="15077" y="3863"/>
                </a:cubicBezTo>
                <a:cubicBezTo>
                  <a:pt x="17995" y="3377"/>
                  <a:pt x="20368" y="1169"/>
                  <a:pt x="23174" y="233"/>
                </a:cubicBezTo>
                <a:cubicBezTo>
                  <a:pt x="26971" y="-1034"/>
                  <a:pt x="30658" y="3297"/>
                  <a:pt x="34621" y="3863"/>
                </a:cubicBezTo>
                <a:cubicBezTo>
                  <a:pt x="38734" y="4450"/>
                  <a:pt x="42529" y="1196"/>
                  <a:pt x="46627" y="513"/>
                </a:cubicBezTo>
                <a:cubicBezTo>
                  <a:pt x="49734" y="-4"/>
                  <a:pt x="52444" y="3139"/>
                  <a:pt x="55562" y="3584"/>
                </a:cubicBezTo>
                <a:cubicBezTo>
                  <a:pt x="58455" y="3997"/>
                  <a:pt x="61295" y="2188"/>
                  <a:pt x="64217" y="2188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Google Shape;113;p14"/>
          <p:cNvSpPr/>
          <p:nvPr/>
        </p:nvSpPr>
        <p:spPr>
          <a:xfrm>
            <a:off x="3702800" y="725650"/>
            <a:ext cx="1759064" cy="69897"/>
          </a:xfrm>
          <a:custGeom>
            <a:rect b="b" l="l" r="r" t="t"/>
            <a:pathLst>
              <a:path extrusionOk="0" h="4009" w="64217">
                <a:moveTo>
                  <a:pt x="0" y="3025"/>
                </a:moveTo>
                <a:cubicBezTo>
                  <a:pt x="1936" y="2057"/>
                  <a:pt x="3715" y="-36"/>
                  <a:pt x="5863" y="233"/>
                </a:cubicBezTo>
                <a:cubicBezTo>
                  <a:pt x="9138" y="644"/>
                  <a:pt x="11821" y="4405"/>
                  <a:pt x="15077" y="3863"/>
                </a:cubicBezTo>
                <a:cubicBezTo>
                  <a:pt x="17995" y="3377"/>
                  <a:pt x="20368" y="1169"/>
                  <a:pt x="23174" y="233"/>
                </a:cubicBezTo>
                <a:cubicBezTo>
                  <a:pt x="26971" y="-1034"/>
                  <a:pt x="30658" y="3297"/>
                  <a:pt x="34621" y="3863"/>
                </a:cubicBezTo>
                <a:cubicBezTo>
                  <a:pt x="38734" y="4450"/>
                  <a:pt x="42529" y="1196"/>
                  <a:pt x="46627" y="513"/>
                </a:cubicBezTo>
                <a:cubicBezTo>
                  <a:pt x="49734" y="-4"/>
                  <a:pt x="52444" y="3139"/>
                  <a:pt x="55562" y="3584"/>
                </a:cubicBezTo>
                <a:cubicBezTo>
                  <a:pt x="58455" y="3997"/>
                  <a:pt x="61295" y="2188"/>
                  <a:pt x="64217" y="2188"/>
                </a:cubicBezTo>
              </a:path>
            </a:pathLst>
          </a:cu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4" name="Google Shape;114;p14"/>
          <p:cNvSpPr/>
          <p:nvPr/>
        </p:nvSpPr>
        <p:spPr>
          <a:xfrm>
            <a:off x="3692338" y="663100"/>
            <a:ext cx="91200" cy="1824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14"/>
          <p:cNvCxnSpPr/>
          <p:nvPr/>
        </p:nvCxnSpPr>
        <p:spPr>
          <a:xfrm flipH="1">
            <a:off x="4667015" y="829174"/>
            <a:ext cx="3900" cy="100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4"/>
          <p:cNvCxnSpPr/>
          <p:nvPr/>
        </p:nvCxnSpPr>
        <p:spPr>
          <a:xfrm flipH="1">
            <a:off x="4589775" y="829186"/>
            <a:ext cx="3900" cy="100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4"/>
          <p:cNvCxnSpPr/>
          <p:nvPr/>
        </p:nvCxnSpPr>
        <p:spPr>
          <a:xfrm flipH="1">
            <a:off x="4628313" y="837388"/>
            <a:ext cx="5400" cy="903900"/>
          </a:xfrm>
          <a:prstGeom prst="straightConnector1">
            <a:avLst/>
          </a:pr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4"/>
          <p:cNvSpPr/>
          <p:nvPr/>
        </p:nvSpPr>
        <p:spPr>
          <a:xfrm rot="-2700000">
            <a:off x="4208613" y="1968731"/>
            <a:ext cx="908349" cy="925744"/>
          </a:xfrm>
          <a:prstGeom prst="teardrop">
            <a:avLst>
              <a:gd fmla="val 100000" name="adj"/>
            </a:avLst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 rot="-2700000">
            <a:off x="5895938" y="1968731"/>
            <a:ext cx="908349" cy="925744"/>
          </a:xfrm>
          <a:prstGeom prst="teardrop">
            <a:avLst>
              <a:gd fmla="val 100000" name="adj"/>
            </a:avLst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 rot="-2700000">
            <a:off x="7499613" y="1956231"/>
            <a:ext cx="908349" cy="925744"/>
          </a:xfrm>
          <a:prstGeom prst="teardrop">
            <a:avLst>
              <a:gd fmla="val 100000" name="adj"/>
            </a:avLst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 rot="-2700000">
            <a:off x="4208613" y="1968731"/>
            <a:ext cx="908349" cy="925744"/>
          </a:xfrm>
          <a:prstGeom prst="teardrop">
            <a:avLst>
              <a:gd fmla="val 100000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040000" dist="95250">
              <a:srgbClr val="CB1B4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2" name="Google Shape;122;p14"/>
          <p:cNvSpPr txBox="1"/>
          <p:nvPr/>
        </p:nvSpPr>
        <p:spPr>
          <a:xfrm>
            <a:off x="4278037" y="2190325"/>
            <a:ext cx="755100" cy="293100"/>
          </a:xfrm>
          <a:prstGeom prst="rect">
            <a:avLst/>
          </a:prstGeom>
          <a:solidFill>
            <a:srgbClr val="CB1B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CD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4370700" y="1808075"/>
            <a:ext cx="519300" cy="129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4442400" y="1678175"/>
            <a:ext cx="375900" cy="129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4"/>
          <p:cNvSpPr/>
          <p:nvPr/>
        </p:nvSpPr>
        <p:spPr>
          <a:xfrm>
            <a:off x="3979250" y="3231800"/>
            <a:ext cx="1416900" cy="15495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393E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Some Statistics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Benefits &amp; Shortcomings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Working Model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 Far..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5678838" y="3231800"/>
            <a:ext cx="1416900" cy="15495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393E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Some Statistics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Benefits &amp; Shortcomings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Working Model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 Far..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7378450" y="3231800"/>
            <a:ext cx="1416900" cy="15495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393E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Some Statistics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Benefits &amp; Shortcomings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Working Model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 Far..</a:t>
            </a:r>
            <a:endParaRPr sz="13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3979238" y="3231800"/>
            <a:ext cx="1416900" cy="15495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16380000" dist="57150">
              <a:srgbClr val="CB1B4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Delivery</a:t>
            </a:r>
            <a:endParaRPr sz="13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Deployment</a:t>
            </a:r>
            <a:endParaRPr sz="13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 Strategies</a:t>
            </a:r>
            <a:endParaRPr sz="13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5367000" y="730075"/>
            <a:ext cx="1723745" cy="69897"/>
          </a:xfrm>
          <a:custGeom>
            <a:rect b="b" l="l" r="r" t="t"/>
            <a:pathLst>
              <a:path extrusionOk="0" h="4009" w="64217">
                <a:moveTo>
                  <a:pt x="0" y="3025"/>
                </a:moveTo>
                <a:cubicBezTo>
                  <a:pt x="1936" y="2057"/>
                  <a:pt x="3715" y="-36"/>
                  <a:pt x="5863" y="233"/>
                </a:cubicBezTo>
                <a:cubicBezTo>
                  <a:pt x="9138" y="644"/>
                  <a:pt x="11821" y="4405"/>
                  <a:pt x="15077" y="3863"/>
                </a:cubicBezTo>
                <a:cubicBezTo>
                  <a:pt x="17995" y="3377"/>
                  <a:pt x="20368" y="1169"/>
                  <a:pt x="23174" y="233"/>
                </a:cubicBezTo>
                <a:cubicBezTo>
                  <a:pt x="26971" y="-1034"/>
                  <a:pt x="30658" y="3297"/>
                  <a:pt x="34621" y="3863"/>
                </a:cubicBezTo>
                <a:cubicBezTo>
                  <a:pt x="38734" y="4450"/>
                  <a:pt x="42529" y="1196"/>
                  <a:pt x="46627" y="513"/>
                </a:cubicBezTo>
                <a:cubicBezTo>
                  <a:pt x="49734" y="-4"/>
                  <a:pt x="52444" y="3139"/>
                  <a:pt x="55562" y="3584"/>
                </a:cubicBezTo>
                <a:cubicBezTo>
                  <a:pt x="58455" y="3997"/>
                  <a:pt x="61295" y="2188"/>
                  <a:pt x="64217" y="2188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Google Shape;130;p14"/>
          <p:cNvSpPr/>
          <p:nvPr/>
        </p:nvSpPr>
        <p:spPr>
          <a:xfrm>
            <a:off x="5375325" y="730200"/>
            <a:ext cx="1723745" cy="69897"/>
          </a:xfrm>
          <a:custGeom>
            <a:rect b="b" l="l" r="r" t="t"/>
            <a:pathLst>
              <a:path extrusionOk="0" h="4009" w="64217">
                <a:moveTo>
                  <a:pt x="0" y="3025"/>
                </a:moveTo>
                <a:cubicBezTo>
                  <a:pt x="1936" y="2057"/>
                  <a:pt x="3715" y="-36"/>
                  <a:pt x="5863" y="233"/>
                </a:cubicBezTo>
                <a:cubicBezTo>
                  <a:pt x="9138" y="644"/>
                  <a:pt x="11821" y="4405"/>
                  <a:pt x="15077" y="3863"/>
                </a:cubicBezTo>
                <a:cubicBezTo>
                  <a:pt x="17995" y="3377"/>
                  <a:pt x="20368" y="1169"/>
                  <a:pt x="23174" y="233"/>
                </a:cubicBezTo>
                <a:cubicBezTo>
                  <a:pt x="26971" y="-1034"/>
                  <a:pt x="30658" y="3297"/>
                  <a:pt x="34621" y="3863"/>
                </a:cubicBezTo>
                <a:cubicBezTo>
                  <a:pt x="38734" y="4450"/>
                  <a:pt x="42529" y="1196"/>
                  <a:pt x="46627" y="513"/>
                </a:cubicBezTo>
                <a:cubicBezTo>
                  <a:pt x="49734" y="-4"/>
                  <a:pt x="52444" y="3139"/>
                  <a:pt x="55562" y="3584"/>
                </a:cubicBezTo>
                <a:cubicBezTo>
                  <a:pt x="58455" y="3997"/>
                  <a:pt x="61295" y="2188"/>
                  <a:pt x="64217" y="2188"/>
                </a:cubicBezTo>
              </a:path>
            </a:pathLst>
          </a:cu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Google Shape;131;p14"/>
          <p:cNvSpPr/>
          <p:nvPr/>
        </p:nvSpPr>
        <p:spPr>
          <a:xfrm>
            <a:off x="5381513" y="669400"/>
            <a:ext cx="91200" cy="1824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 rot="-2700000">
            <a:off x="5895938" y="1968731"/>
            <a:ext cx="908349" cy="925744"/>
          </a:xfrm>
          <a:prstGeom prst="teardrop">
            <a:avLst>
              <a:gd fmla="val 100000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040000" dist="952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5882838" y="2177825"/>
            <a:ext cx="93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Integrate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4" name="Google Shape;134;p14"/>
          <p:cNvSpPr/>
          <p:nvPr/>
        </p:nvSpPr>
        <p:spPr>
          <a:xfrm rot="-2700000">
            <a:off x="7499613" y="1956231"/>
            <a:ext cx="908349" cy="925744"/>
          </a:xfrm>
          <a:prstGeom prst="teardrop">
            <a:avLst>
              <a:gd fmla="val 100000" name="adj"/>
            </a:avLst>
          </a:prstGeom>
          <a:solidFill>
            <a:srgbClr val="DD7E6B"/>
          </a:solidFill>
          <a:ln cap="flat" cmpd="sng" w="952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040000" dist="95250">
              <a:srgbClr val="DD7E6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135" name="Google Shape;135;p14"/>
          <p:cNvCxnSpPr/>
          <p:nvPr/>
        </p:nvCxnSpPr>
        <p:spPr>
          <a:xfrm flipH="1">
            <a:off x="6390677" y="829174"/>
            <a:ext cx="3900" cy="100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4"/>
          <p:cNvCxnSpPr/>
          <p:nvPr/>
        </p:nvCxnSpPr>
        <p:spPr>
          <a:xfrm flipH="1">
            <a:off x="6313438" y="829186"/>
            <a:ext cx="3900" cy="100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4"/>
          <p:cNvCxnSpPr/>
          <p:nvPr/>
        </p:nvCxnSpPr>
        <p:spPr>
          <a:xfrm flipH="1">
            <a:off x="6351975" y="837388"/>
            <a:ext cx="5400" cy="903900"/>
          </a:xfrm>
          <a:prstGeom prst="straightConnector1">
            <a:avLst/>
          </a:pr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4"/>
          <p:cNvCxnSpPr/>
          <p:nvPr/>
        </p:nvCxnSpPr>
        <p:spPr>
          <a:xfrm flipH="1">
            <a:off x="7972490" y="829174"/>
            <a:ext cx="3900" cy="100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4"/>
          <p:cNvCxnSpPr/>
          <p:nvPr/>
        </p:nvCxnSpPr>
        <p:spPr>
          <a:xfrm flipH="1">
            <a:off x="7895250" y="829186"/>
            <a:ext cx="3900" cy="1005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4"/>
          <p:cNvCxnSpPr/>
          <p:nvPr/>
        </p:nvCxnSpPr>
        <p:spPr>
          <a:xfrm flipH="1">
            <a:off x="7933788" y="837388"/>
            <a:ext cx="5400" cy="903900"/>
          </a:xfrm>
          <a:prstGeom prst="straightConnector1">
            <a:avLst/>
          </a:pr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14"/>
          <p:cNvSpPr/>
          <p:nvPr/>
        </p:nvSpPr>
        <p:spPr>
          <a:xfrm>
            <a:off x="7752475" y="1648700"/>
            <a:ext cx="375900" cy="129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7680775" y="1778600"/>
            <a:ext cx="519300" cy="129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6148800" y="1648700"/>
            <a:ext cx="375900" cy="129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6077100" y="1778600"/>
            <a:ext cx="519300" cy="129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6999825" y="730200"/>
            <a:ext cx="1759064" cy="69897"/>
          </a:xfrm>
          <a:custGeom>
            <a:rect b="b" l="l" r="r" t="t"/>
            <a:pathLst>
              <a:path extrusionOk="0" h="4009" w="64217">
                <a:moveTo>
                  <a:pt x="0" y="3025"/>
                </a:moveTo>
                <a:cubicBezTo>
                  <a:pt x="1936" y="2057"/>
                  <a:pt x="3715" y="-36"/>
                  <a:pt x="5863" y="233"/>
                </a:cubicBezTo>
                <a:cubicBezTo>
                  <a:pt x="9138" y="644"/>
                  <a:pt x="11821" y="4405"/>
                  <a:pt x="15077" y="3863"/>
                </a:cubicBezTo>
                <a:cubicBezTo>
                  <a:pt x="17995" y="3377"/>
                  <a:pt x="20368" y="1169"/>
                  <a:pt x="23174" y="233"/>
                </a:cubicBezTo>
                <a:cubicBezTo>
                  <a:pt x="26971" y="-1034"/>
                  <a:pt x="30658" y="3297"/>
                  <a:pt x="34621" y="3863"/>
                </a:cubicBezTo>
                <a:cubicBezTo>
                  <a:pt x="38734" y="4450"/>
                  <a:pt x="42529" y="1196"/>
                  <a:pt x="46627" y="513"/>
                </a:cubicBezTo>
                <a:cubicBezTo>
                  <a:pt x="49734" y="-4"/>
                  <a:pt x="52444" y="3139"/>
                  <a:pt x="55562" y="3584"/>
                </a:cubicBezTo>
                <a:cubicBezTo>
                  <a:pt x="58455" y="3997"/>
                  <a:pt x="61295" y="2188"/>
                  <a:pt x="64217" y="2188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Google Shape;146;p14"/>
          <p:cNvSpPr/>
          <p:nvPr/>
        </p:nvSpPr>
        <p:spPr>
          <a:xfrm>
            <a:off x="6999825" y="730200"/>
            <a:ext cx="1759064" cy="69897"/>
          </a:xfrm>
          <a:custGeom>
            <a:rect b="b" l="l" r="r" t="t"/>
            <a:pathLst>
              <a:path extrusionOk="0" h="4009" w="64217">
                <a:moveTo>
                  <a:pt x="0" y="3025"/>
                </a:moveTo>
                <a:cubicBezTo>
                  <a:pt x="1936" y="2057"/>
                  <a:pt x="3715" y="-36"/>
                  <a:pt x="5863" y="233"/>
                </a:cubicBezTo>
                <a:cubicBezTo>
                  <a:pt x="9138" y="644"/>
                  <a:pt x="11821" y="4405"/>
                  <a:pt x="15077" y="3863"/>
                </a:cubicBezTo>
                <a:cubicBezTo>
                  <a:pt x="17995" y="3377"/>
                  <a:pt x="20368" y="1169"/>
                  <a:pt x="23174" y="233"/>
                </a:cubicBezTo>
                <a:cubicBezTo>
                  <a:pt x="26971" y="-1034"/>
                  <a:pt x="30658" y="3297"/>
                  <a:pt x="34621" y="3863"/>
                </a:cubicBezTo>
                <a:cubicBezTo>
                  <a:pt x="38734" y="4450"/>
                  <a:pt x="42529" y="1196"/>
                  <a:pt x="46627" y="513"/>
                </a:cubicBezTo>
                <a:cubicBezTo>
                  <a:pt x="49734" y="-4"/>
                  <a:pt x="52444" y="3139"/>
                  <a:pt x="55562" y="3584"/>
                </a:cubicBezTo>
                <a:cubicBezTo>
                  <a:pt x="58455" y="3997"/>
                  <a:pt x="61295" y="2188"/>
                  <a:pt x="64217" y="2188"/>
                </a:cubicBezTo>
              </a:path>
            </a:pathLst>
          </a:custGeom>
          <a:noFill/>
          <a:ln cap="flat" cmpd="sng" w="9525">
            <a:solidFill>
              <a:srgbClr val="F3CA2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Google Shape;147;p14"/>
          <p:cNvSpPr/>
          <p:nvPr/>
        </p:nvSpPr>
        <p:spPr>
          <a:xfrm>
            <a:off x="5668275" y="3231800"/>
            <a:ext cx="1416900" cy="15495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16380000" dist="571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Integrations</a:t>
            </a:r>
            <a:endParaRPr sz="1300">
              <a:solidFill>
                <a:srgbClr val="0097A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97A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Observability Platform</a:t>
            </a:r>
            <a:endParaRPr sz="1300">
              <a:solidFill>
                <a:srgbClr val="0097A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97A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Tool chain abyss</a:t>
            </a:r>
            <a:endParaRPr sz="1300">
              <a:solidFill>
                <a:srgbClr val="0097A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8" name="Google Shape;148;p14"/>
          <p:cNvSpPr/>
          <p:nvPr/>
        </p:nvSpPr>
        <p:spPr>
          <a:xfrm>
            <a:off x="7378438" y="3231800"/>
            <a:ext cx="1416900" cy="1549500"/>
          </a:xfrm>
          <a:prstGeom prst="roundRect">
            <a:avLst>
              <a:gd fmla="val 16667" name="adj"/>
            </a:avLst>
          </a:prstGeom>
          <a:solidFill>
            <a:srgbClr val="282F39"/>
          </a:solidFill>
          <a:ln cap="flat" cmpd="sng" w="9525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16380000" dist="57150">
              <a:srgbClr val="DD7E6B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D7E6B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Survey </a:t>
            </a:r>
            <a:endParaRPr sz="1300">
              <a:solidFill>
                <a:srgbClr val="DD7E6B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D7E6B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D7E6B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What’s done so far</a:t>
            </a:r>
            <a:endParaRPr sz="1300">
              <a:solidFill>
                <a:srgbClr val="DD7E6B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DD7E6B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DD7E6B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Next Steps</a:t>
            </a:r>
            <a:endParaRPr sz="1300">
              <a:solidFill>
                <a:srgbClr val="DD7E6B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9" name="Google Shape;149;p14"/>
          <p:cNvSpPr txBox="1"/>
          <p:nvPr/>
        </p:nvSpPr>
        <p:spPr>
          <a:xfrm>
            <a:off x="7469238" y="2190325"/>
            <a:ext cx="9345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Statistics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6999825" y="673825"/>
            <a:ext cx="91200" cy="1824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Session 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Roadmap</a:t>
            </a:r>
            <a:endParaRPr sz="2400">
              <a:solidFill>
                <a:srgbClr val="FF8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2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51" name="Google Shape;951;p32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>
              <a:solidFill>
                <a:srgbClr val="FF8000"/>
              </a:solidFill>
            </a:endParaRPr>
          </a:p>
        </p:txBody>
      </p:sp>
      <p:sp>
        <p:nvSpPr>
          <p:cNvPr id="952" name="Google Shape;952;p32"/>
          <p:cNvSpPr/>
          <p:nvPr/>
        </p:nvSpPr>
        <p:spPr>
          <a:xfrm>
            <a:off x="8011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3" name="Google Shape;953;p32"/>
          <p:cNvCxnSpPr/>
          <p:nvPr/>
        </p:nvCxnSpPr>
        <p:spPr>
          <a:xfrm flipH="1">
            <a:off x="8177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32"/>
          <p:cNvSpPr/>
          <p:nvPr/>
        </p:nvSpPr>
        <p:spPr>
          <a:xfrm>
            <a:off x="8057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32"/>
          <p:cNvSpPr/>
          <p:nvPr/>
        </p:nvSpPr>
        <p:spPr>
          <a:xfrm>
            <a:off x="8712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32"/>
          <p:cNvSpPr/>
          <p:nvPr/>
        </p:nvSpPr>
        <p:spPr>
          <a:xfrm>
            <a:off x="7517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2"/>
          <p:cNvSpPr/>
          <p:nvPr/>
        </p:nvSpPr>
        <p:spPr>
          <a:xfrm>
            <a:off x="7645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58" name="Google Shape;958;p32"/>
          <p:cNvSpPr/>
          <p:nvPr/>
        </p:nvSpPr>
        <p:spPr>
          <a:xfrm>
            <a:off x="7645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59" name="Google Shape;959;p32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32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32"/>
          <p:cNvSpPr txBox="1"/>
          <p:nvPr/>
        </p:nvSpPr>
        <p:spPr>
          <a:xfrm>
            <a:off x="5580225" y="3462525"/>
            <a:ext cx="3443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Upload &amp; maintain Container images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62" name="Google Shape;962;p32"/>
          <p:cNvSpPr/>
          <p:nvPr/>
        </p:nvSpPr>
        <p:spPr>
          <a:xfrm>
            <a:off x="5170825" y="36266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32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4" name="Google Shape;964;p32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5" name="Google Shape;965;p32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32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32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2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69" name="Google Shape;969;p32"/>
          <p:cNvSpPr/>
          <p:nvPr/>
        </p:nvSpPr>
        <p:spPr>
          <a:xfrm>
            <a:off x="1871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Plan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70" name="Google Shape;970;p32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1" name="Google Shape;971;p32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2" name="Google Shape;972;p32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32"/>
          <p:cNvSpPr/>
          <p:nvPr/>
        </p:nvSpPr>
        <p:spPr>
          <a:xfrm>
            <a:off x="41693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74" name="Google Shape;974;p32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32"/>
          <p:cNvSpPr/>
          <p:nvPr/>
        </p:nvSpPr>
        <p:spPr>
          <a:xfrm>
            <a:off x="1472184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6" name="Google Shape;976;p32"/>
          <p:cNvCxnSpPr/>
          <p:nvPr/>
        </p:nvCxnSpPr>
        <p:spPr>
          <a:xfrm flipH="1">
            <a:off x="3847114" y="10134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32"/>
          <p:cNvSpPr/>
          <p:nvPr/>
        </p:nvSpPr>
        <p:spPr>
          <a:xfrm>
            <a:off x="43822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32"/>
          <p:cNvSpPr/>
          <p:nvPr/>
        </p:nvSpPr>
        <p:spPr>
          <a:xfrm>
            <a:off x="31870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32"/>
          <p:cNvSpPr/>
          <p:nvPr/>
        </p:nvSpPr>
        <p:spPr>
          <a:xfrm>
            <a:off x="3315572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Create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80" name="Google Shape;980;p32"/>
          <p:cNvSpPr/>
          <p:nvPr/>
        </p:nvSpPr>
        <p:spPr>
          <a:xfrm>
            <a:off x="3680976" y="15978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32"/>
          <p:cNvSpPr/>
          <p:nvPr/>
        </p:nvSpPr>
        <p:spPr>
          <a:xfrm>
            <a:off x="3727372" y="15059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32"/>
          <p:cNvSpPr/>
          <p:nvPr/>
        </p:nvSpPr>
        <p:spPr>
          <a:xfrm>
            <a:off x="7269200" y="2763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32"/>
          <p:cNvSpPr/>
          <p:nvPr/>
        </p:nvSpPr>
        <p:spPr>
          <a:xfrm>
            <a:off x="6074200" y="2763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32"/>
          <p:cNvSpPr/>
          <p:nvPr/>
        </p:nvSpPr>
        <p:spPr>
          <a:xfrm>
            <a:off x="6202485" y="276379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FF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FF8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Package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85" name="Google Shape;985;p32"/>
          <p:cNvSpPr/>
          <p:nvPr/>
        </p:nvSpPr>
        <p:spPr>
          <a:xfrm>
            <a:off x="6567889" y="267205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6" name="Google Shape;986;p32"/>
          <p:cNvCxnSpPr/>
          <p:nvPr/>
        </p:nvCxnSpPr>
        <p:spPr>
          <a:xfrm>
            <a:off x="6735460" y="989105"/>
            <a:ext cx="9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7" name="Google Shape;987;p32"/>
          <p:cNvSpPr/>
          <p:nvPr/>
        </p:nvSpPr>
        <p:spPr>
          <a:xfrm>
            <a:off x="6614285" y="258019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32"/>
          <p:cNvSpPr/>
          <p:nvPr/>
        </p:nvSpPr>
        <p:spPr>
          <a:xfrm>
            <a:off x="5124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9" name="Google Shape;989;p32"/>
          <p:cNvCxnSpPr/>
          <p:nvPr/>
        </p:nvCxnSpPr>
        <p:spPr>
          <a:xfrm flipH="1">
            <a:off x="5290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0" name="Google Shape;990;p32"/>
          <p:cNvSpPr/>
          <p:nvPr/>
        </p:nvSpPr>
        <p:spPr>
          <a:xfrm>
            <a:off x="5170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32"/>
          <p:cNvSpPr/>
          <p:nvPr/>
        </p:nvSpPr>
        <p:spPr>
          <a:xfrm>
            <a:off x="5825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32"/>
          <p:cNvSpPr/>
          <p:nvPr/>
        </p:nvSpPr>
        <p:spPr>
          <a:xfrm>
            <a:off x="4630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32"/>
          <p:cNvSpPr/>
          <p:nvPr/>
        </p:nvSpPr>
        <p:spPr>
          <a:xfrm>
            <a:off x="4759010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Verify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994" name="Google Shape;994;p32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DC12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</a:t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995" name="Google Shape;995;p32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6" name="Google Shape;996;p32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7" name="Google Shape;997;p32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8" name="Google Shape;998;p32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32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700"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00" name="Google Shape;1000;p32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32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32"/>
          <p:cNvSpPr/>
          <p:nvPr/>
        </p:nvSpPr>
        <p:spPr>
          <a:xfrm>
            <a:off x="5170825" y="40927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32"/>
          <p:cNvSpPr txBox="1"/>
          <p:nvPr/>
        </p:nvSpPr>
        <p:spPr>
          <a:xfrm>
            <a:off x="5625800" y="3946450"/>
            <a:ext cx="2639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Pypy, Npm, Conan, Maven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004" name="Google Shape;10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13" y="3117194"/>
            <a:ext cx="4467375" cy="131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3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11" name="Google Shape;1011;p33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00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012" name="Google Shape;1012;p33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33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33"/>
          <p:cNvSpPr txBox="1"/>
          <p:nvPr/>
        </p:nvSpPr>
        <p:spPr>
          <a:xfrm>
            <a:off x="5042250" y="3221025"/>
            <a:ext cx="2767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 to environment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15" name="Google Shape;1015;p33"/>
          <p:cNvSpPr/>
          <p:nvPr/>
        </p:nvSpPr>
        <p:spPr>
          <a:xfrm>
            <a:off x="4519300" y="33314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33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7" name="Google Shape;1017;p33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33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33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3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33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22" name="Google Shape;1022;p33"/>
          <p:cNvSpPr/>
          <p:nvPr/>
        </p:nvSpPr>
        <p:spPr>
          <a:xfrm>
            <a:off x="1871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Plan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23" name="Google Shape;1023;p33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4" name="Google Shape;1024;p33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33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33"/>
          <p:cNvSpPr/>
          <p:nvPr/>
        </p:nvSpPr>
        <p:spPr>
          <a:xfrm>
            <a:off x="41693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27" name="Google Shape;1027;p33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33"/>
          <p:cNvSpPr/>
          <p:nvPr/>
        </p:nvSpPr>
        <p:spPr>
          <a:xfrm>
            <a:off x="1472184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9" name="Google Shape;1029;p33"/>
          <p:cNvCxnSpPr/>
          <p:nvPr/>
        </p:nvCxnSpPr>
        <p:spPr>
          <a:xfrm flipH="1">
            <a:off x="3847114" y="10134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0" name="Google Shape;1030;p33"/>
          <p:cNvSpPr/>
          <p:nvPr/>
        </p:nvSpPr>
        <p:spPr>
          <a:xfrm>
            <a:off x="43822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33"/>
          <p:cNvSpPr/>
          <p:nvPr/>
        </p:nvSpPr>
        <p:spPr>
          <a:xfrm>
            <a:off x="31870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33"/>
          <p:cNvSpPr/>
          <p:nvPr/>
        </p:nvSpPr>
        <p:spPr>
          <a:xfrm>
            <a:off x="3315572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Create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33" name="Google Shape;1033;p33"/>
          <p:cNvSpPr/>
          <p:nvPr/>
        </p:nvSpPr>
        <p:spPr>
          <a:xfrm>
            <a:off x="3680976" y="15978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33"/>
          <p:cNvSpPr/>
          <p:nvPr/>
        </p:nvSpPr>
        <p:spPr>
          <a:xfrm>
            <a:off x="3727372" y="15059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33"/>
          <p:cNvSpPr/>
          <p:nvPr/>
        </p:nvSpPr>
        <p:spPr>
          <a:xfrm>
            <a:off x="8712600" y="27881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33"/>
          <p:cNvSpPr/>
          <p:nvPr/>
        </p:nvSpPr>
        <p:spPr>
          <a:xfrm>
            <a:off x="7517600" y="27881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33"/>
          <p:cNvSpPr/>
          <p:nvPr/>
        </p:nvSpPr>
        <p:spPr>
          <a:xfrm>
            <a:off x="7645885" y="27881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9900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Release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38" name="Google Shape;1038;p33"/>
          <p:cNvSpPr/>
          <p:nvPr/>
        </p:nvSpPr>
        <p:spPr>
          <a:xfrm>
            <a:off x="8011289" y="26964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9" name="Google Shape;1039;p33"/>
          <p:cNvCxnSpPr/>
          <p:nvPr/>
        </p:nvCxnSpPr>
        <p:spPr>
          <a:xfrm>
            <a:off x="8177760" y="1001280"/>
            <a:ext cx="9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33"/>
          <p:cNvSpPr/>
          <p:nvPr/>
        </p:nvSpPr>
        <p:spPr>
          <a:xfrm>
            <a:off x="8057685" y="26045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3"/>
          <p:cNvSpPr/>
          <p:nvPr/>
        </p:nvSpPr>
        <p:spPr>
          <a:xfrm>
            <a:off x="5124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2" name="Google Shape;1042;p33"/>
          <p:cNvCxnSpPr/>
          <p:nvPr/>
        </p:nvCxnSpPr>
        <p:spPr>
          <a:xfrm flipH="1">
            <a:off x="5290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3" name="Google Shape;1043;p33"/>
          <p:cNvSpPr/>
          <p:nvPr/>
        </p:nvSpPr>
        <p:spPr>
          <a:xfrm>
            <a:off x="5170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33"/>
          <p:cNvSpPr/>
          <p:nvPr/>
        </p:nvSpPr>
        <p:spPr>
          <a:xfrm>
            <a:off x="5825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33"/>
          <p:cNvSpPr/>
          <p:nvPr/>
        </p:nvSpPr>
        <p:spPr>
          <a:xfrm>
            <a:off x="4630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33"/>
          <p:cNvSpPr/>
          <p:nvPr/>
        </p:nvSpPr>
        <p:spPr>
          <a:xfrm>
            <a:off x="4759010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Verify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47" name="Google Shape;1047;p33"/>
          <p:cNvSpPr/>
          <p:nvPr/>
        </p:nvSpPr>
        <p:spPr>
          <a:xfrm>
            <a:off x="6567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8" name="Google Shape;1048;p33"/>
          <p:cNvCxnSpPr/>
          <p:nvPr/>
        </p:nvCxnSpPr>
        <p:spPr>
          <a:xfrm flipH="1">
            <a:off x="6734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9" name="Google Shape;1049;p33"/>
          <p:cNvSpPr/>
          <p:nvPr/>
        </p:nvSpPr>
        <p:spPr>
          <a:xfrm>
            <a:off x="6614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33"/>
          <p:cNvSpPr/>
          <p:nvPr/>
        </p:nvSpPr>
        <p:spPr>
          <a:xfrm>
            <a:off x="7269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33"/>
          <p:cNvSpPr/>
          <p:nvPr/>
        </p:nvSpPr>
        <p:spPr>
          <a:xfrm>
            <a:off x="6074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33"/>
          <p:cNvSpPr/>
          <p:nvPr/>
        </p:nvSpPr>
        <p:spPr>
          <a:xfrm>
            <a:off x="6202435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Package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53" name="Google Shape;1053;p33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DC12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</a:t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1054" name="Google Shape;1054;p33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5" name="Google Shape;1055;p33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6" name="Google Shape;1056;p33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7" name="Google Shape;1057;p33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33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DC12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59" name="Google Shape;1059;p33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33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33"/>
          <p:cNvSpPr/>
          <p:nvPr/>
        </p:nvSpPr>
        <p:spPr>
          <a:xfrm>
            <a:off x="4519300" y="39014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33"/>
          <p:cNvSpPr txBox="1"/>
          <p:nvPr/>
        </p:nvSpPr>
        <p:spPr>
          <a:xfrm>
            <a:off x="5042250" y="3767900"/>
            <a:ext cx="3485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63" name="Google Shape;1063;p33"/>
          <p:cNvSpPr/>
          <p:nvPr/>
        </p:nvSpPr>
        <p:spPr>
          <a:xfrm>
            <a:off x="4519300" y="44714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33"/>
          <p:cNvSpPr txBox="1"/>
          <p:nvPr/>
        </p:nvSpPr>
        <p:spPr>
          <a:xfrm>
            <a:off x="5042250" y="4314775"/>
            <a:ext cx="3734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Web Hooks and Monitoring Integrations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065" name="Google Shape;10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3" y="2273762"/>
            <a:ext cx="3112165" cy="16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5200" y="2273950"/>
            <a:ext cx="1192150" cy="16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33"/>
          <p:cNvSpPr txBox="1"/>
          <p:nvPr/>
        </p:nvSpPr>
        <p:spPr>
          <a:xfrm>
            <a:off x="5042250" y="3767900"/>
            <a:ext cx="3457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View environment and deployments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068" name="Google Shape;106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00" y="3443850"/>
            <a:ext cx="4050450" cy="1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925" y="2273750"/>
            <a:ext cx="4186449" cy="27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34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76" name="Google Shape;1076;p34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9900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077" name="Google Shape;1077;p34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34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34"/>
          <p:cNvSpPr txBox="1"/>
          <p:nvPr/>
        </p:nvSpPr>
        <p:spPr>
          <a:xfrm>
            <a:off x="5042250" y="3221025"/>
            <a:ext cx="2767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Checkpoint in source code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80" name="Google Shape;1080;p34"/>
          <p:cNvSpPr/>
          <p:nvPr/>
        </p:nvSpPr>
        <p:spPr>
          <a:xfrm>
            <a:off x="4519300" y="33314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34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2" name="Google Shape;1082;p34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3" name="Google Shape;1083;p34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34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34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34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87" name="Google Shape;1087;p34"/>
          <p:cNvSpPr/>
          <p:nvPr/>
        </p:nvSpPr>
        <p:spPr>
          <a:xfrm>
            <a:off x="1871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Plan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88" name="Google Shape;1088;p34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9" name="Google Shape;1089;p34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p34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34"/>
          <p:cNvSpPr/>
          <p:nvPr/>
        </p:nvSpPr>
        <p:spPr>
          <a:xfrm>
            <a:off x="41693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92" name="Google Shape;1092;p34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34"/>
          <p:cNvSpPr/>
          <p:nvPr/>
        </p:nvSpPr>
        <p:spPr>
          <a:xfrm>
            <a:off x="1472184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4" name="Google Shape;1094;p34"/>
          <p:cNvCxnSpPr/>
          <p:nvPr/>
        </p:nvCxnSpPr>
        <p:spPr>
          <a:xfrm flipH="1">
            <a:off x="3847114" y="10134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5" name="Google Shape;1095;p34"/>
          <p:cNvSpPr/>
          <p:nvPr/>
        </p:nvSpPr>
        <p:spPr>
          <a:xfrm>
            <a:off x="43822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4"/>
          <p:cNvSpPr/>
          <p:nvPr/>
        </p:nvSpPr>
        <p:spPr>
          <a:xfrm>
            <a:off x="31870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4"/>
          <p:cNvSpPr/>
          <p:nvPr/>
        </p:nvSpPr>
        <p:spPr>
          <a:xfrm>
            <a:off x="3315572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Create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098" name="Google Shape;1098;p34"/>
          <p:cNvSpPr/>
          <p:nvPr/>
        </p:nvSpPr>
        <p:spPr>
          <a:xfrm>
            <a:off x="3680976" y="15978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4"/>
          <p:cNvSpPr/>
          <p:nvPr/>
        </p:nvSpPr>
        <p:spPr>
          <a:xfrm>
            <a:off x="3727372" y="15059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4"/>
          <p:cNvSpPr/>
          <p:nvPr/>
        </p:nvSpPr>
        <p:spPr>
          <a:xfrm>
            <a:off x="8712600" y="27881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34"/>
          <p:cNvSpPr/>
          <p:nvPr/>
        </p:nvSpPr>
        <p:spPr>
          <a:xfrm>
            <a:off x="7517600" y="27881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34"/>
          <p:cNvSpPr/>
          <p:nvPr/>
        </p:nvSpPr>
        <p:spPr>
          <a:xfrm>
            <a:off x="7645885" y="27881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9900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Release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03" name="Google Shape;1103;p34"/>
          <p:cNvSpPr/>
          <p:nvPr/>
        </p:nvSpPr>
        <p:spPr>
          <a:xfrm>
            <a:off x="8011289" y="26964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4" name="Google Shape;1104;p34"/>
          <p:cNvCxnSpPr/>
          <p:nvPr/>
        </p:nvCxnSpPr>
        <p:spPr>
          <a:xfrm>
            <a:off x="8177760" y="1001280"/>
            <a:ext cx="900" cy="16155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5" name="Google Shape;1105;p34"/>
          <p:cNvSpPr/>
          <p:nvPr/>
        </p:nvSpPr>
        <p:spPr>
          <a:xfrm>
            <a:off x="8057685" y="26045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4"/>
          <p:cNvSpPr/>
          <p:nvPr/>
        </p:nvSpPr>
        <p:spPr>
          <a:xfrm>
            <a:off x="5124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7" name="Google Shape;1107;p34"/>
          <p:cNvCxnSpPr/>
          <p:nvPr/>
        </p:nvCxnSpPr>
        <p:spPr>
          <a:xfrm flipH="1">
            <a:off x="5290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8" name="Google Shape;1108;p34"/>
          <p:cNvSpPr/>
          <p:nvPr/>
        </p:nvSpPr>
        <p:spPr>
          <a:xfrm>
            <a:off x="5170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4"/>
          <p:cNvSpPr/>
          <p:nvPr/>
        </p:nvSpPr>
        <p:spPr>
          <a:xfrm>
            <a:off x="5825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4"/>
          <p:cNvSpPr/>
          <p:nvPr/>
        </p:nvSpPr>
        <p:spPr>
          <a:xfrm>
            <a:off x="4630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4"/>
          <p:cNvSpPr/>
          <p:nvPr/>
        </p:nvSpPr>
        <p:spPr>
          <a:xfrm>
            <a:off x="4759010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Verify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12" name="Google Shape;1112;p34"/>
          <p:cNvSpPr/>
          <p:nvPr/>
        </p:nvSpPr>
        <p:spPr>
          <a:xfrm>
            <a:off x="6567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3" name="Google Shape;1113;p34"/>
          <p:cNvCxnSpPr/>
          <p:nvPr/>
        </p:nvCxnSpPr>
        <p:spPr>
          <a:xfrm flipH="1">
            <a:off x="6734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4" name="Google Shape;1114;p34"/>
          <p:cNvSpPr/>
          <p:nvPr/>
        </p:nvSpPr>
        <p:spPr>
          <a:xfrm>
            <a:off x="6614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34"/>
          <p:cNvSpPr/>
          <p:nvPr/>
        </p:nvSpPr>
        <p:spPr>
          <a:xfrm>
            <a:off x="7269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34"/>
          <p:cNvSpPr/>
          <p:nvPr/>
        </p:nvSpPr>
        <p:spPr>
          <a:xfrm>
            <a:off x="6074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4"/>
          <p:cNvSpPr/>
          <p:nvPr/>
        </p:nvSpPr>
        <p:spPr>
          <a:xfrm>
            <a:off x="6202435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Package</a:t>
            </a:r>
            <a:endParaRPr sz="1700">
              <a:solidFill>
                <a:schemeClr val="dk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18" name="Google Shape;1118;p34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DC12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</a:t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1119" name="Google Shape;1119;p34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0" name="Google Shape;1120;p34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1" name="Google Shape;1121;p34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2" name="Google Shape;1122;p34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34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DC129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700"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24" name="Google Shape;1124;p34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34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00" y="2727600"/>
            <a:ext cx="3946085" cy="2082500"/>
          </a:xfrm>
          <a:prstGeom prst="rect">
            <a:avLst/>
          </a:prstGeom>
          <a:noFill/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7" name="Google Shape;1127;p34"/>
          <p:cNvSpPr/>
          <p:nvPr/>
        </p:nvSpPr>
        <p:spPr>
          <a:xfrm>
            <a:off x="4519300" y="39014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4"/>
          <p:cNvSpPr txBox="1"/>
          <p:nvPr/>
        </p:nvSpPr>
        <p:spPr>
          <a:xfrm>
            <a:off x="5042250" y="3767900"/>
            <a:ext cx="3757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Snapshot/build artifacts/metadata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129" name="Google Shape;11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75" y="2663550"/>
            <a:ext cx="4133724" cy="21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34"/>
          <p:cNvSpPr/>
          <p:nvPr/>
        </p:nvSpPr>
        <p:spPr>
          <a:xfrm>
            <a:off x="4519300" y="44714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4"/>
          <p:cNvSpPr txBox="1"/>
          <p:nvPr/>
        </p:nvSpPr>
        <p:spPr>
          <a:xfrm>
            <a:off x="5042250" y="4314775"/>
            <a:ext cx="26037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Associate Milestones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132" name="Google Shape;113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35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38" name="Google Shape;1138;p35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76200">
              <a:srgbClr val="F3F3F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>
              <a:solidFill>
                <a:srgbClr val="171820"/>
              </a:solidFill>
            </a:endParaRPr>
          </a:p>
        </p:txBody>
      </p:sp>
      <p:sp>
        <p:nvSpPr>
          <p:cNvPr id="1139" name="Google Shape;1139;p35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0" name="Google Shape;1140;p35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1" name="Google Shape;1141;p35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5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3" name="Google Shape;1143;p35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35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35"/>
          <p:cNvSpPr/>
          <p:nvPr/>
        </p:nvSpPr>
        <p:spPr>
          <a:xfrm>
            <a:off x="3680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6" name="Google Shape;1146;p35"/>
          <p:cNvCxnSpPr/>
          <p:nvPr/>
        </p:nvCxnSpPr>
        <p:spPr>
          <a:xfrm flipH="1">
            <a:off x="3847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7" name="Google Shape;1147;p35"/>
          <p:cNvSpPr/>
          <p:nvPr/>
        </p:nvSpPr>
        <p:spPr>
          <a:xfrm>
            <a:off x="3727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35"/>
          <p:cNvSpPr/>
          <p:nvPr/>
        </p:nvSpPr>
        <p:spPr>
          <a:xfrm>
            <a:off x="5124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9" name="Google Shape;1149;p35"/>
          <p:cNvCxnSpPr/>
          <p:nvPr/>
        </p:nvCxnSpPr>
        <p:spPr>
          <a:xfrm flipH="1">
            <a:off x="5290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0" name="Google Shape;1150;p35"/>
          <p:cNvSpPr/>
          <p:nvPr/>
        </p:nvSpPr>
        <p:spPr>
          <a:xfrm>
            <a:off x="5170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5"/>
          <p:cNvSpPr/>
          <p:nvPr/>
        </p:nvSpPr>
        <p:spPr>
          <a:xfrm>
            <a:off x="6567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2" name="Google Shape;1152;p35"/>
          <p:cNvCxnSpPr/>
          <p:nvPr/>
        </p:nvCxnSpPr>
        <p:spPr>
          <a:xfrm flipH="1">
            <a:off x="6734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3" name="Google Shape;1153;p35"/>
          <p:cNvSpPr/>
          <p:nvPr/>
        </p:nvSpPr>
        <p:spPr>
          <a:xfrm>
            <a:off x="6614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5"/>
          <p:cNvSpPr/>
          <p:nvPr/>
        </p:nvSpPr>
        <p:spPr>
          <a:xfrm>
            <a:off x="8011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5" name="Google Shape;1155;p35"/>
          <p:cNvCxnSpPr/>
          <p:nvPr/>
        </p:nvCxnSpPr>
        <p:spPr>
          <a:xfrm flipH="1">
            <a:off x="8177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35"/>
          <p:cNvSpPr/>
          <p:nvPr/>
        </p:nvSpPr>
        <p:spPr>
          <a:xfrm>
            <a:off x="8057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35"/>
          <p:cNvSpPr/>
          <p:nvPr/>
        </p:nvSpPr>
        <p:spPr>
          <a:xfrm>
            <a:off x="8712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35"/>
          <p:cNvSpPr/>
          <p:nvPr/>
        </p:nvSpPr>
        <p:spPr>
          <a:xfrm>
            <a:off x="7517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35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35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35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35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35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64" name="Google Shape;1164;p35"/>
          <p:cNvSpPr/>
          <p:nvPr/>
        </p:nvSpPr>
        <p:spPr>
          <a:xfrm>
            <a:off x="1871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F3CA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47625">
              <a:srgbClr val="FDC12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Plan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65" name="Google Shape;1165;p35"/>
          <p:cNvSpPr/>
          <p:nvPr/>
        </p:nvSpPr>
        <p:spPr>
          <a:xfrm>
            <a:off x="41693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FFF2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66" name="Google Shape;1166;p35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35"/>
          <p:cNvSpPr/>
          <p:nvPr/>
        </p:nvSpPr>
        <p:spPr>
          <a:xfrm>
            <a:off x="1472184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35"/>
          <p:cNvSpPr/>
          <p:nvPr/>
        </p:nvSpPr>
        <p:spPr>
          <a:xfrm>
            <a:off x="43822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35"/>
          <p:cNvSpPr/>
          <p:nvPr/>
        </p:nvSpPr>
        <p:spPr>
          <a:xfrm>
            <a:off x="31870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35"/>
          <p:cNvSpPr/>
          <p:nvPr/>
        </p:nvSpPr>
        <p:spPr>
          <a:xfrm>
            <a:off x="3315572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C2C9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C2C92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Create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71" name="Google Shape;1171;p35"/>
          <p:cNvSpPr/>
          <p:nvPr/>
        </p:nvSpPr>
        <p:spPr>
          <a:xfrm>
            <a:off x="5825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5"/>
          <p:cNvSpPr/>
          <p:nvPr/>
        </p:nvSpPr>
        <p:spPr>
          <a:xfrm>
            <a:off x="4630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5"/>
          <p:cNvSpPr/>
          <p:nvPr/>
        </p:nvSpPr>
        <p:spPr>
          <a:xfrm>
            <a:off x="4759010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5400000" dist="47625">
              <a:srgbClr val="0097A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Verify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74" name="Google Shape;1174;p35"/>
          <p:cNvSpPr/>
          <p:nvPr/>
        </p:nvSpPr>
        <p:spPr>
          <a:xfrm>
            <a:off x="7269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5"/>
          <p:cNvSpPr/>
          <p:nvPr/>
        </p:nvSpPr>
        <p:spPr>
          <a:xfrm>
            <a:off x="6074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5"/>
          <p:cNvSpPr/>
          <p:nvPr/>
        </p:nvSpPr>
        <p:spPr>
          <a:xfrm>
            <a:off x="6202435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FF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FF8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Package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77" name="Google Shape;1177;p35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640000" dist="95250">
              <a:srgbClr val="CB1B4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   &amp;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1178" name="Google Shape;1178;p35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35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0" name="Google Shape;1180;p35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1" name="Google Shape;1181;p35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35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95250">
              <a:srgbClr val="CB1B4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83" name="Google Shape;1183;p35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5"/>
          <p:cNvSpPr/>
          <p:nvPr/>
        </p:nvSpPr>
        <p:spPr>
          <a:xfrm>
            <a:off x="7646185" y="168949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9900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Release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85" name="Google Shape;1185;p35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5"/>
          <p:cNvSpPr/>
          <p:nvPr/>
        </p:nvSpPr>
        <p:spPr>
          <a:xfrm>
            <a:off x="544025" y="2922925"/>
            <a:ext cx="8297100" cy="3456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There Is A SDLC Traceability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187" name="Google Shape;1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">
            <a:off x="145486" y="3188578"/>
            <a:ext cx="558029" cy="994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36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Git</a:t>
            </a:r>
            <a:r>
              <a:rPr lang="en" sz="24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Lab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sz="24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194" name="Google Shape;1194;p36"/>
          <p:cNvSpPr/>
          <p:nvPr/>
        </p:nvSpPr>
        <p:spPr>
          <a:xfrm>
            <a:off x="484213" y="509750"/>
            <a:ext cx="8097300" cy="411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5400000" dist="76200">
              <a:srgbClr val="F3F3F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>
              <a:solidFill>
                <a:srgbClr val="171820"/>
              </a:solidFill>
            </a:endParaRPr>
          </a:p>
        </p:txBody>
      </p:sp>
      <p:sp>
        <p:nvSpPr>
          <p:cNvPr id="1195" name="Google Shape;1195;p36"/>
          <p:cNvSpPr/>
          <p:nvPr/>
        </p:nvSpPr>
        <p:spPr>
          <a:xfrm>
            <a:off x="796401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36"/>
          <p:cNvCxnSpPr/>
          <p:nvPr/>
        </p:nvCxnSpPr>
        <p:spPr>
          <a:xfrm flipH="1">
            <a:off x="962564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36"/>
          <p:cNvSpPr/>
          <p:nvPr/>
        </p:nvSpPr>
        <p:spPr>
          <a:xfrm>
            <a:off x="842797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6"/>
          <p:cNvSpPr/>
          <p:nvPr/>
        </p:nvSpPr>
        <p:spPr>
          <a:xfrm>
            <a:off x="2237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9" name="Google Shape;1199;p36"/>
          <p:cNvCxnSpPr/>
          <p:nvPr/>
        </p:nvCxnSpPr>
        <p:spPr>
          <a:xfrm flipH="1">
            <a:off x="2403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0" name="Google Shape;1200;p36"/>
          <p:cNvSpPr/>
          <p:nvPr/>
        </p:nvSpPr>
        <p:spPr>
          <a:xfrm>
            <a:off x="2283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36"/>
          <p:cNvSpPr/>
          <p:nvPr/>
        </p:nvSpPr>
        <p:spPr>
          <a:xfrm>
            <a:off x="3680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2" name="Google Shape;1202;p36"/>
          <p:cNvCxnSpPr/>
          <p:nvPr/>
        </p:nvCxnSpPr>
        <p:spPr>
          <a:xfrm flipH="1">
            <a:off x="3847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3" name="Google Shape;1203;p36"/>
          <p:cNvSpPr/>
          <p:nvPr/>
        </p:nvSpPr>
        <p:spPr>
          <a:xfrm>
            <a:off x="3727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36"/>
          <p:cNvSpPr/>
          <p:nvPr/>
        </p:nvSpPr>
        <p:spPr>
          <a:xfrm>
            <a:off x="5124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5" name="Google Shape;1205;p36"/>
          <p:cNvCxnSpPr/>
          <p:nvPr/>
        </p:nvCxnSpPr>
        <p:spPr>
          <a:xfrm flipH="1">
            <a:off x="5290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36"/>
          <p:cNvSpPr/>
          <p:nvPr/>
        </p:nvSpPr>
        <p:spPr>
          <a:xfrm>
            <a:off x="5170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6"/>
          <p:cNvSpPr/>
          <p:nvPr/>
        </p:nvSpPr>
        <p:spPr>
          <a:xfrm>
            <a:off x="65679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8" name="Google Shape;1208;p36"/>
          <p:cNvCxnSpPr/>
          <p:nvPr/>
        </p:nvCxnSpPr>
        <p:spPr>
          <a:xfrm flipH="1">
            <a:off x="67340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9" name="Google Shape;1209;p36"/>
          <p:cNvSpPr/>
          <p:nvPr/>
        </p:nvSpPr>
        <p:spPr>
          <a:xfrm>
            <a:off x="66143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36"/>
          <p:cNvSpPr/>
          <p:nvPr/>
        </p:nvSpPr>
        <p:spPr>
          <a:xfrm>
            <a:off x="8011426" y="1597703"/>
            <a:ext cx="3360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1" name="Google Shape;1211;p36"/>
          <p:cNvCxnSpPr/>
          <p:nvPr/>
        </p:nvCxnSpPr>
        <p:spPr>
          <a:xfrm flipH="1">
            <a:off x="8177589" y="921649"/>
            <a:ext cx="3600" cy="639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2" name="Google Shape;1212;p36"/>
          <p:cNvSpPr/>
          <p:nvPr/>
        </p:nvSpPr>
        <p:spPr>
          <a:xfrm>
            <a:off x="8057822" y="1505842"/>
            <a:ext cx="2433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36"/>
          <p:cNvSpPr/>
          <p:nvPr/>
        </p:nvSpPr>
        <p:spPr>
          <a:xfrm>
            <a:off x="8712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36"/>
          <p:cNvSpPr/>
          <p:nvPr/>
        </p:nvSpPr>
        <p:spPr>
          <a:xfrm>
            <a:off x="7517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36"/>
          <p:cNvSpPr/>
          <p:nvPr/>
        </p:nvSpPr>
        <p:spPr>
          <a:xfrm>
            <a:off x="360300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36"/>
          <p:cNvSpPr/>
          <p:nvPr/>
        </p:nvSpPr>
        <p:spPr>
          <a:xfrm>
            <a:off x="8581525" y="509750"/>
            <a:ext cx="128400" cy="411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36"/>
          <p:cNvSpPr/>
          <p:nvPr/>
        </p:nvSpPr>
        <p:spPr>
          <a:xfrm>
            <a:off x="2938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36"/>
          <p:cNvSpPr/>
          <p:nvPr/>
        </p:nvSpPr>
        <p:spPr>
          <a:xfrm>
            <a:off x="1743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36"/>
          <p:cNvSpPr/>
          <p:nvPr/>
        </p:nvSpPr>
        <p:spPr>
          <a:xfrm>
            <a:off x="1871988" y="168950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DC129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20" name="Google Shape;1220;p36"/>
          <p:cNvSpPr/>
          <p:nvPr/>
        </p:nvSpPr>
        <p:spPr>
          <a:xfrm>
            <a:off x="187198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F3CA2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5400000" dist="47625">
              <a:srgbClr val="FDC12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Plan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21" name="Google Shape;1221;p36"/>
          <p:cNvSpPr/>
          <p:nvPr/>
        </p:nvSpPr>
        <p:spPr>
          <a:xfrm>
            <a:off x="416938" y="168955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FFF2CC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Idea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22" name="Google Shape;1222;p36"/>
          <p:cNvSpPr/>
          <p:nvPr/>
        </p:nvSpPr>
        <p:spPr>
          <a:xfrm>
            <a:off x="302563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36"/>
          <p:cNvSpPr/>
          <p:nvPr/>
        </p:nvSpPr>
        <p:spPr>
          <a:xfrm>
            <a:off x="1472184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36"/>
          <p:cNvSpPr/>
          <p:nvPr/>
        </p:nvSpPr>
        <p:spPr>
          <a:xfrm>
            <a:off x="43822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6"/>
          <p:cNvSpPr/>
          <p:nvPr/>
        </p:nvSpPr>
        <p:spPr>
          <a:xfrm>
            <a:off x="3187088" y="168955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36"/>
          <p:cNvSpPr/>
          <p:nvPr/>
        </p:nvSpPr>
        <p:spPr>
          <a:xfrm>
            <a:off x="3315572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C2C9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C2C923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Create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27" name="Google Shape;1227;p36"/>
          <p:cNvSpPr/>
          <p:nvPr/>
        </p:nvSpPr>
        <p:spPr>
          <a:xfrm>
            <a:off x="58257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36"/>
          <p:cNvSpPr/>
          <p:nvPr/>
        </p:nvSpPr>
        <p:spPr>
          <a:xfrm>
            <a:off x="46305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36"/>
          <p:cNvSpPr/>
          <p:nvPr/>
        </p:nvSpPr>
        <p:spPr>
          <a:xfrm>
            <a:off x="4759010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57163" rotWithShape="0" algn="bl" dir="5400000" dist="47625">
              <a:srgbClr val="0097A7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Verify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30" name="Google Shape;1230;p36"/>
          <p:cNvSpPr/>
          <p:nvPr/>
        </p:nvSpPr>
        <p:spPr>
          <a:xfrm>
            <a:off x="72692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36"/>
          <p:cNvSpPr/>
          <p:nvPr/>
        </p:nvSpPr>
        <p:spPr>
          <a:xfrm>
            <a:off x="6074088" y="16895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36"/>
          <p:cNvSpPr/>
          <p:nvPr/>
        </p:nvSpPr>
        <p:spPr>
          <a:xfrm>
            <a:off x="6202435" y="168954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FF8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FF8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Package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33" name="Google Shape;1233;p36"/>
          <p:cNvSpPr/>
          <p:nvPr/>
        </p:nvSpPr>
        <p:spPr>
          <a:xfrm>
            <a:off x="4630600" y="2422800"/>
            <a:ext cx="2767200" cy="2979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640000" dist="95250">
              <a:srgbClr val="CB1B4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Integration   &amp;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cxnSp>
        <p:nvCxnSpPr>
          <p:cNvPr id="1234" name="Google Shape;1234;p36"/>
          <p:cNvCxnSpPr/>
          <p:nvPr/>
        </p:nvCxnSpPr>
        <p:spPr>
          <a:xfrm>
            <a:off x="456855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5" name="Google Shape;1235;p36"/>
          <p:cNvSpPr/>
          <p:nvPr/>
        </p:nvSpPr>
        <p:spPr>
          <a:xfrm>
            <a:off x="4507675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6" name="Google Shape;1236;p36"/>
          <p:cNvCxnSpPr/>
          <p:nvPr/>
        </p:nvCxnSpPr>
        <p:spPr>
          <a:xfrm>
            <a:off x="7455600" y="921650"/>
            <a:ext cx="4200" cy="162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7" name="Google Shape;1237;p36"/>
          <p:cNvSpPr/>
          <p:nvPr/>
        </p:nvSpPr>
        <p:spPr>
          <a:xfrm>
            <a:off x="740056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6"/>
          <p:cNvSpPr/>
          <p:nvPr/>
        </p:nvSpPr>
        <p:spPr>
          <a:xfrm>
            <a:off x="7531750" y="2422800"/>
            <a:ext cx="1309500" cy="2979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95250">
              <a:srgbClr val="CB1B4A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Deployment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39" name="Google Shape;1239;p36"/>
          <p:cNvSpPr/>
          <p:nvPr/>
        </p:nvSpPr>
        <p:spPr>
          <a:xfrm>
            <a:off x="8844013" y="2422800"/>
            <a:ext cx="128400" cy="2979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6"/>
          <p:cNvSpPr/>
          <p:nvPr/>
        </p:nvSpPr>
        <p:spPr>
          <a:xfrm>
            <a:off x="7646185" y="1689490"/>
            <a:ext cx="1066800" cy="2979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5400000" dist="47625">
              <a:srgbClr val="9900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Release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41" name="Google Shape;1241;p36"/>
          <p:cNvSpPr/>
          <p:nvPr/>
        </p:nvSpPr>
        <p:spPr>
          <a:xfrm>
            <a:off x="360297" y="921650"/>
            <a:ext cx="8349600" cy="918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6"/>
          <p:cNvSpPr/>
          <p:nvPr/>
        </p:nvSpPr>
        <p:spPr>
          <a:xfrm>
            <a:off x="544025" y="2922925"/>
            <a:ext cx="8297100" cy="3456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There Is A Full Observability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43" name="Google Shape;1243;p36"/>
          <p:cNvSpPr/>
          <p:nvPr/>
        </p:nvSpPr>
        <p:spPr>
          <a:xfrm>
            <a:off x="416950" y="2922925"/>
            <a:ext cx="8417700" cy="3456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Observability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244" name="Google Shape;12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50" y="3386400"/>
            <a:ext cx="1015925" cy="10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338" y="3893550"/>
            <a:ext cx="1015800" cy="1015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46" name="Google Shape;1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225" y="3574700"/>
            <a:ext cx="639300" cy="6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0588" y="4003350"/>
            <a:ext cx="796200" cy="79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48" name="Google Shape;124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7875" y="3641100"/>
            <a:ext cx="639300" cy="6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77600" y="4056788"/>
            <a:ext cx="689325" cy="68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00" y="413700"/>
            <a:ext cx="4185300" cy="431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6" name="Google Shape;1256;p37"/>
          <p:cNvSpPr txBox="1"/>
          <p:nvPr>
            <p:ph type="ctrTitle"/>
          </p:nvPr>
        </p:nvSpPr>
        <p:spPr>
          <a:xfrm>
            <a:off x="2857675" y="77200"/>
            <a:ext cx="37260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The ToolChain </a:t>
            </a:r>
            <a:r>
              <a:rPr b="1" lang="en" sz="2400">
                <a:solidFill>
                  <a:srgbClr val="FF8000"/>
                </a:solidFill>
                <a:latin typeface="EB Garamond"/>
                <a:ea typeface="EB Garamond"/>
                <a:cs typeface="EB Garamond"/>
                <a:sym typeface="EB Garamond"/>
              </a:rPr>
              <a:t>Explosion</a:t>
            </a:r>
            <a:endParaRPr b="1" sz="2400">
              <a:solidFill>
                <a:srgbClr val="FF8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7" name="Google Shape;1257;p37"/>
          <p:cNvSpPr/>
          <p:nvPr/>
        </p:nvSpPr>
        <p:spPr>
          <a:xfrm>
            <a:off x="2175575" y="2332050"/>
            <a:ext cx="433200" cy="479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8" name="Google Shape;1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375" y="2287850"/>
            <a:ext cx="523600" cy="5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37"/>
          <p:cNvSpPr txBox="1"/>
          <p:nvPr/>
        </p:nvSpPr>
        <p:spPr>
          <a:xfrm>
            <a:off x="5206800" y="572150"/>
            <a:ext cx="1377000" cy="402300"/>
          </a:xfrm>
          <a:prstGeom prst="rect">
            <a:avLst/>
          </a:prstGeom>
          <a:solidFill>
            <a:srgbClr val="FF8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Development</a:t>
            </a:r>
            <a:endParaRPr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60" name="Google Shape;1260;p37"/>
          <p:cNvSpPr txBox="1"/>
          <p:nvPr/>
        </p:nvSpPr>
        <p:spPr>
          <a:xfrm>
            <a:off x="7312300" y="572150"/>
            <a:ext cx="1179900" cy="402300"/>
          </a:xfrm>
          <a:prstGeom prst="rect">
            <a:avLst/>
          </a:prstGeom>
          <a:solidFill>
            <a:srgbClr val="FDC12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8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Operations</a:t>
            </a:r>
            <a:endParaRPr>
              <a:solidFill>
                <a:srgbClr val="1718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61" name="Google Shape;1261;p37"/>
          <p:cNvSpPr txBox="1"/>
          <p:nvPr/>
        </p:nvSpPr>
        <p:spPr>
          <a:xfrm>
            <a:off x="5095925" y="3711700"/>
            <a:ext cx="1788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Cloud Technology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2" name="Google Shape;1262;p37"/>
          <p:cNvSpPr txBox="1"/>
          <p:nvPr/>
        </p:nvSpPr>
        <p:spPr>
          <a:xfrm>
            <a:off x="7374900" y="1324875"/>
            <a:ext cx="1294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Networking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3" name="Google Shape;1263;p37"/>
          <p:cNvSpPr txBox="1"/>
          <p:nvPr/>
        </p:nvSpPr>
        <p:spPr>
          <a:xfrm>
            <a:off x="5537350" y="1298588"/>
            <a:ext cx="778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DBA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4" name="Google Shape;1264;p37"/>
          <p:cNvSpPr txBox="1"/>
          <p:nvPr/>
        </p:nvSpPr>
        <p:spPr>
          <a:xfrm>
            <a:off x="7119825" y="2077613"/>
            <a:ext cx="1874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Security Specialist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5" name="Google Shape;1265;p37"/>
          <p:cNvSpPr txBox="1"/>
          <p:nvPr/>
        </p:nvSpPr>
        <p:spPr>
          <a:xfrm>
            <a:off x="4837000" y="2077625"/>
            <a:ext cx="2179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Standards &amp; Compliance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6" name="Google Shape;1266;p37"/>
          <p:cNvSpPr txBox="1"/>
          <p:nvPr/>
        </p:nvSpPr>
        <p:spPr>
          <a:xfrm>
            <a:off x="7374900" y="2869300"/>
            <a:ext cx="1252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Containers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7" name="Google Shape;1267;p37"/>
          <p:cNvSpPr txBox="1"/>
          <p:nvPr/>
        </p:nvSpPr>
        <p:spPr>
          <a:xfrm>
            <a:off x="5150500" y="2856675"/>
            <a:ext cx="1552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Quality Control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8" name="Google Shape;1268;p37"/>
          <p:cNvSpPr txBox="1"/>
          <p:nvPr/>
        </p:nvSpPr>
        <p:spPr>
          <a:xfrm>
            <a:off x="5281950" y="4373150"/>
            <a:ext cx="3594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Cross Collaboration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9" name="Google Shape;1269;p37"/>
          <p:cNvSpPr txBox="1"/>
          <p:nvPr/>
        </p:nvSpPr>
        <p:spPr>
          <a:xfrm>
            <a:off x="7312300" y="3660975"/>
            <a:ext cx="16800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Business Goals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70" name="Google Shape;12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8"/>
          <p:cNvSpPr/>
          <p:nvPr/>
        </p:nvSpPr>
        <p:spPr>
          <a:xfrm>
            <a:off x="1567100" y="899150"/>
            <a:ext cx="1825200" cy="774300"/>
          </a:xfrm>
          <a:prstGeom prst="ellipse">
            <a:avLst/>
          </a:prstGeom>
          <a:solidFill>
            <a:srgbClr val="E94B3C"/>
          </a:solidFill>
          <a:ln cap="flat" cmpd="sng" w="9525">
            <a:solidFill>
              <a:srgbClr val="E94B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DevSecOps</a:t>
            </a:r>
            <a:endParaRPr sz="190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76" name="Google Shape;1276;p38"/>
          <p:cNvSpPr/>
          <p:nvPr/>
        </p:nvSpPr>
        <p:spPr>
          <a:xfrm>
            <a:off x="367725" y="1972850"/>
            <a:ext cx="1825200" cy="774300"/>
          </a:xfrm>
          <a:prstGeom prst="ellipse">
            <a:avLst/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AIOps</a:t>
            </a:r>
            <a:endParaRPr sz="190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77" name="Google Shape;1277;p38"/>
          <p:cNvSpPr/>
          <p:nvPr/>
        </p:nvSpPr>
        <p:spPr>
          <a:xfrm>
            <a:off x="660950" y="3220275"/>
            <a:ext cx="1825200" cy="774300"/>
          </a:xfrm>
          <a:prstGeom prst="ellipse">
            <a:avLst/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MLOps</a:t>
            </a:r>
            <a:endParaRPr sz="190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78" name="Google Shape;1278;p38"/>
          <p:cNvSpPr/>
          <p:nvPr/>
        </p:nvSpPr>
        <p:spPr>
          <a:xfrm>
            <a:off x="3659400" y="715050"/>
            <a:ext cx="1825200" cy="774300"/>
          </a:xfrm>
          <a:prstGeom prst="ellipse">
            <a:avLst/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DataOps</a:t>
            </a:r>
            <a:endParaRPr sz="190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79" name="Google Shape;1279;p38"/>
          <p:cNvSpPr/>
          <p:nvPr/>
        </p:nvSpPr>
        <p:spPr>
          <a:xfrm>
            <a:off x="2564625" y="3933875"/>
            <a:ext cx="1825200" cy="774300"/>
          </a:xfrm>
          <a:prstGeom prst="ellipse">
            <a:avLst/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BizOps</a:t>
            </a:r>
            <a:endParaRPr sz="190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80" name="Google Shape;1280;p38"/>
          <p:cNvSpPr/>
          <p:nvPr/>
        </p:nvSpPr>
        <p:spPr>
          <a:xfrm>
            <a:off x="5751700" y="1002863"/>
            <a:ext cx="1825200" cy="774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ArchOps</a:t>
            </a:r>
            <a:endParaRPr sz="190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81" name="Google Shape;1281;p38"/>
          <p:cNvSpPr/>
          <p:nvPr/>
        </p:nvSpPr>
        <p:spPr>
          <a:xfrm>
            <a:off x="4844250" y="3933875"/>
            <a:ext cx="1825200" cy="774300"/>
          </a:xfrm>
          <a:prstGeom prst="ellipse">
            <a:avLst/>
          </a:prstGeom>
          <a:solidFill>
            <a:srgbClr val="C2C923"/>
          </a:solidFill>
          <a:ln cap="flat" cmpd="sng" w="9525">
            <a:solidFill>
              <a:srgbClr val="C2C9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TestOps</a:t>
            </a:r>
            <a:endParaRPr sz="190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82" name="Google Shape;1282;p38"/>
          <p:cNvSpPr/>
          <p:nvPr/>
        </p:nvSpPr>
        <p:spPr>
          <a:xfrm>
            <a:off x="6762650" y="2024038"/>
            <a:ext cx="1825200" cy="7743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SRE</a:t>
            </a:r>
            <a:endParaRPr sz="190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83" name="Google Shape;1283;p38"/>
          <p:cNvSpPr/>
          <p:nvPr/>
        </p:nvSpPr>
        <p:spPr>
          <a:xfrm>
            <a:off x="6762650" y="3159575"/>
            <a:ext cx="1825200" cy="774300"/>
          </a:xfrm>
          <a:prstGeom prst="ellipse">
            <a:avLst/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WinOps</a:t>
            </a:r>
            <a:endParaRPr sz="1900">
              <a:solidFill>
                <a:schemeClr val="lt1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284" name="Google Shape;1284;p38"/>
          <p:cNvSpPr/>
          <p:nvPr/>
        </p:nvSpPr>
        <p:spPr>
          <a:xfrm>
            <a:off x="3054100" y="1869150"/>
            <a:ext cx="2631900" cy="1687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71820"/>
                </a:solidFill>
                <a:latin typeface="EB Garamond"/>
                <a:ea typeface="EB Garamond"/>
                <a:cs typeface="EB Garamond"/>
                <a:sym typeface="EB Garamond"/>
              </a:rPr>
              <a:t>DevOps</a:t>
            </a:r>
            <a:endParaRPr b="1" sz="1900">
              <a:solidFill>
                <a:srgbClr val="17182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285" name="Google Shape;1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825" y="1014338"/>
            <a:ext cx="4219428" cy="27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9"/>
          <p:cNvSpPr txBox="1"/>
          <p:nvPr>
            <p:ph type="ctrTitle"/>
          </p:nvPr>
        </p:nvSpPr>
        <p:spPr>
          <a:xfrm>
            <a:off x="697900" y="107325"/>
            <a:ext cx="75393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Automation -&gt; DevOps -&gt; NoOps -&gt; AI</a:t>
            </a:r>
            <a:endParaRPr b="1" sz="2400">
              <a:solidFill>
                <a:srgbClr val="FF8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2" name="Google Shape;1292;p39"/>
          <p:cNvSpPr txBox="1"/>
          <p:nvPr/>
        </p:nvSpPr>
        <p:spPr>
          <a:xfrm>
            <a:off x="6067875" y="3847750"/>
            <a:ext cx="1667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suits us?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93" name="Google Shape;1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00" y="963792"/>
            <a:ext cx="1667700" cy="1915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9764" y="963801"/>
            <a:ext cx="2017725" cy="17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072" y="910200"/>
            <a:ext cx="2418076" cy="16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725" y="3168425"/>
            <a:ext cx="5241975" cy="1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p39"/>
          <p:cNvSpPr txBox="1"/>
          <p:nvPr/>
        </p:nvSpPr>
        <p:spPr>
          <a:xfrm>
            <a:off x="7046875" y="4405750"/>
            <a:ext cx="1667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Where we are</a:t>
            </a:r>
            <a:r>
              <a:rPr lang="en">
                <a:solidFill>
                  <a:srgbClr val="FFFFFF"/>
                </a:solidFill>
              </a:rPr>
              <a:t>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98" name="Google Shape;129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40"/>
          <p:cNvSpPr txBox="1"/>
          <p:nvPr>
            <p:ph type="ctrTitle"/>
          </p:nvPr>
        </p:nvSpPr>
        <p:spPr>
          <a:xfrm>
            <a:off x="991825" y="1465800"/>
            <a:ext cx="34053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Closing Notes</a:t>
            </a:r>
            <a:endParaRPr b="1" sz="2400">
              <a:solidFill>
                <a:srgbClr val="E94B3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4" name="Google Shape;1304;p40"/>
          <p:cNvSpPr txBox="1"/>
          <p:nvPr>
            <p:ph type="ctrTitle"/>
          </p:nvPr>
        </p:nvSpPr>
        <p:spPr>
          <a:xfrm>
            <a:off x="2757350" y="2233325"/>
            <a:ext cx="51054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EB Garamond"/>
                <a:ea typeface="EB Garamond"/>
                <a:cs typeface="EB Garamond"/>
                <a:sym typeface="EB Garamond"/>
              </a:rPr>
              <a:t>DevOps Survey Results 2021</a:t>
            </a:r>
            <a:endParaRPr b="1" sz="3000">
              <a:solidFill>
                <a:srgbClr val="F3F3F3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5" name="Google Shape;1305;p40"/>
          <p:cNvSpPr txBox="1"/>
          <p:nvPr>
            <p:ph type="ctrTitle"/>
          </p:nvPr>
        </p:nvSpPr>
        <p:spPr>
          <a:xfrm>
            <a:off x="5405575" y="2622725"/>
            <a:ext cx="21900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D9D9D9"/>
                </a:solidFill>
                <a:latin typeface="EB Garamond"/>
                <a:ea typeface="EB Garamond"/>
                <a:cs typeface="EB Garamond"/>
                <a:sym typeface="EB Garamond"/>
              </a:rPr>
              <a:t>Only the Key Takeaways</a:t>
            </a:r>
            <a:endParaRPr b="1" i="1" sz="1500">
              <a:solidFill>
                <a:srgbClr val="D9D9D9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06" name="Google Shape;1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41"/>
          <p:cNvSpPr/>
          <p:nvPr/>
        </p:nvSpPr>
        <p:spPr>
          <a:xfrm>
            <a:off x="230600" y="848650"/>
            <a:ext cx="3327600" cy="6177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61%</a:t>
            </a:r>
            <a:r>
              <a:rPr lang="en" sz="1600">
                <a:solidFill>
                  <a:schemeClr val="accent5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say it helped them produce high quality deliverables</a:t>
            </a:r>
            <a:endParaRPr sz="1600">
              <a:solidFill>
                <a:schemeClr val="accent5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312" name="Google Shape;1312;p41"/>
          <p:cNvSpPr/>
          <p:nvPr/>
        </p:nvSpPr>
        <p:spPr>
          <a:xfrm>
            <a:off x="230600" y="1549425"/>
            <a:ext cx="3327600" cy="6177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49</a:t>
            </a:r>
            <a:r>
              <a:rPr b="1" lang="en" sz="2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%</a:t>
            </a:r>
            <a:r>
              <a:rPr lang="en" sz="1600">
                <a:solidFill>
                  <a:schemeClr val="accent5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say they see a faster time to market</a:t>
            </a:r>
            <a:endParaRPr sz="1600">
              <a:solidFill>
                <a:schemeClr val="accent5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313" name="Google Shape;1313;p41"/>
          <p:cNvSpPr/>
          <p:nvPr/>
        </p:nvSpPr>
        <p:spPr>
          <a:xfrm>
            <a:off x="230600" y="2250200"/>
            <a:ext cx="3327600" cy="6177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49</a:t>
            </a:r>
            <a:r>
              <a:rPr b="1" lang="en" sz="2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%</a:t>
            </a:r>
            <a:r>
              <a:rPr lang="en" sz="1600">
                <a:solidFill>
                  <a:schemeClr val="accent5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say it improved their deployment frequency</a:t>
            </a:r>
            <a:endParaRPr sz="1600">
              <a:solidFill>
                <a:schemeClr val="accent5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314" name="Google Shape;1314;p41"/>
          <p:cNvSpPr/>
          <p:nvPr/>
        </p:nvSpPr>
        <p:spPr>
          <a:xfrm>
            <a:off x="1170825" y="4582750"/>
            <a:ext cx="3106500" cy="3771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97A7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Produce high quality deliverables</a:t>
            </a:r>
            <a:endParaRPr sz="1600">
              <a:solidFill>
                <a:srgbClr val="0097A7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315" name="Google Shape;1315;p41"/>
          <p:cNvSpPr/>
          <p:nvPr/>
        </p:nvSpPr>
        <p:spPr>
          <a:xfrm>
            <a:off x="5517300" y="848650"/>
            <a:ext cx="3327600" cy="6177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37</a:t>
            </a:r>
            <a:r>
              <a:rPr b="1" lang="en" sz="2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%</a:t>
            </a:r>
            <a:r>
              <a:rPr lang="en" sz="16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say lack of skills in employees</a:t>
            </a:r>
            <a:endParaRPr sz="16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316" name="Google Shape;1316;p41"/>
          <p:cNvSpPr/>
          <p:nvPr/>
        </p:nvSpPr>
        <p:spPr>
          <a:xfrm>
            <a:off x="5517300" y="1549425"/>
            <a:ext cx="3327600" cy="6177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36%</a:t>
            </a:r>
            <a:r>
              <a:rPr lang="en" sz="16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say legacy infrastructure</a:t>
            </a:r>
            <a:endParaRPr sz="16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317" name="Google Shape;1317;p41"/>
          <p:cNvSpPr/>
          <p:nvPr/>
        </p:nvSpPr>
        <p:spPr>
          <a:xfrm>
            <a:off x="5517300" y="2250200"/>
            <a:ext cx="3327600" cy="6177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35%</a:t>
            </a:r>
            <a:r>
              <a:rPr lang="en" sz="16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6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Culture and Rigid process</a:t>
            </a:r>
            <a:endParaRPr sz="16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318" name="Google Shape;1318;p41"/>
          <p:cNvSpPr txBox="1"/>
          <p:nvPr/>
        </p:nvSpPr>
        <p:spPr>
          <a:xfrm>
            <a:off x="648125" y="269975"/>
            <a:ext cx="15822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Deliverables</a:t>
            </a:r>
            <a:endParaRPr sz="2000">
              <a:solidFill>
                <a:schemeClr val="accent5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319" name="Google Shape;1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00" y="304775"/>
            <a:ext cx="460800" cy="4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300" y="269975"/>
            <a:ext cx="460800" cy="4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41"/>
          <p:cNvSpPr txBox="1"/>
          <p:nvPr/>
        </p:nvSpPr>
        <p:spPr>
          <a:xfrm>
            <a:off x="5999100" y="269975"/>
            <a:ext cx="2364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Barriers</a:t>
            </a:r>
            <a:endParaRPr sz="20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grpSp>
        <p:nvGrpSpPr>
          <p:cNvPr id="1322" name="Google Shape;1322;p41"/>
          <p:cNvGrpSpPr/>
          <p:nvPr/>
        </p:nvGrpSpPr>
        <p:grpSpPr>
          <a:xfrm>
            <a:off x="280298" y="3254492"/>
            <a:ext cx="1461828" cy="1271039"/>
            <a:chOff x="1032167" y="2058670"/>
            <a:chExt cx="2971800" cy="2971800"/>
          </a:xfrm>
        </p:grpSpPr>
        <p:sp>
          <p:nvSpPr>
            <p:cNvPr id="1323" name="Google Shape;1323;p41"/>
            <p:cNvSpPr/>
            <p:nvPr/>
          </p:nvSpPr>
          <p:spPr>
            <a:xfrm>
              <a:off x="1032167" y="2058670"/>
              <a:ext cx="2971800" cy="2971800"/>
            </a:xfrm>
            <a:prstGeom prst="donut">
              <a:avLst>
                <a:gd fmla="val 2777" name="adj"/>
              </a:avLst>
            </a:prstGeom>
            <a:solidFill>
              <a:srgbClr val="D3D3D3">
                <a:alpha val="5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1055027" y="2081530"/>
              <a:ext cx="2926200" cy="2926200"/>
            </a:xfrm>
            <a:prstGeom prst="arc">
              <a:avLst>
                <a:gd fmla="val 16200000" name="adj1"/>
                <a:gd fmla="val 7663421" name="adj2"/>
              </a:avLst>
            </a:prstGeom>
            <a:noFill/>
            <a:ln cap="rnd" cmpd="sng" w="114300">
              <a:solidFill>
                <a:srgbClr val="0097A7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1"/>
            <p:cNvSpPr txBox="1"/>
            <p:nvPr/>
          </p:nvSpPr>
          <p:spPr>
            <a:xfrm>
              <a:off x="1808402" y="3076124"/>
              <a:ext cx="1419300" cy="936900"/>
            </a:xfrm>
            <a:prstGeom prst="rect">
              <a:avLst/>
            </a:prstGeom>
            <a:noFill/>
            <a:ln cap="flat" cmpd="sng" w="9525">
              <a:solidFill>
                <a:srgbClr val="1718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03D4EA"/>
                  </a:solidFill>
                  <a:latin typeface="Calibri"/>
                  <a:ea typeface="Calibri"/>
                  <a:cs typeface="Calibri"/>
                  <a:sym typeface="Calibri"/>
                </a:rPr>
                <a:t>61%</a:t>
              </a:r>
              <a:endParaRPr sz="100">
                <a:solidFill>
                  <a:srgbClr val="03D4EA"/>
                </a:solidFill>
              </a:endParaRPr>
            </a:p>
          </p:txBody>
        </p:sp>
      </p:grpSp>
      <p:sp>
        <p:nvSpPr>
          <p:cNvPr id="1326" name="Google Shape;1326;p41"/>
          <p:cNvSpPr/>
          <p:nvPr/>
        </p:nvSpPr>
        <p:spPr>
          <a:xfrm>
            <a:off x="5922875" y="4582750"/>
            <a:ext cx="2714400" cy="3771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Some form of </a:t>
            </a:r>
            <a:r>
              <a:rPr lang="en" sz="1600">
                <a:solidFill>
                  <a:srgbClr val="CB1B4A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obstacles</a:t>
            </a:r>
            <a:endParaRPr sz="16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B1B4A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grpSp>
        <p:nvGrpSpPr>
          <p:cNvPr id="1327" name="Google Shape;1327;p41"/>
          <p:cNvGrpSpPr/>
          <p:nvPr/>
        </p:nvGrpSpPr>
        <p:grpSpPr>
          <a:xfrm>
            <a:off x="5032348" y="3254492"/>
            <a:ext cx="1461828" cy="1271039"/>
            <a:chOff x="1032167" y="2058670"/>
            <a:chExt cx="2971800" cy="2971800"/>
          </a:xfrm>
        </p:grpSpPr>
        <p:sp>
          <p:nvSpPr>
            <p:cNvPr id="1328" name="Google Shape;1328;p41"/>
            <p:cNvSpPr/>
            <p:nvPr/>
          </p:nvSpPr>
          <p:spPr>
            <a:xfrm>
              <a:off x="1032167" y="2058670"/>
              <a:ext cx="2971800" cy="2971800"/>
            </a:xfrm>
            <a:prstGeom prst="donut">
              <a:avLst>
                <a:gd fmla="val 2777" name="adj"/>
              </a:avLst>
            </a:prstGeom>
            <a:solidFill>
              <a:srgbClr val="D3D3D3">
                <a:alpha val="549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1"/>
            <p:cNvSpPr/>
            <p:nvPr/>
          </p:nvSpPr>
          <p:spPr>
            <a:xfrm>
              <a:off x="1055027" y="2081530"/>
              <a:ext cx="2926200" cy="2926200"/>
            </a:xfrm>
            <a:prstGeom prst="arc">
              <a:avLst>
                <a:gd fmla="val 16200000" name="adj1"/>
                <a:gd fmla="val 13829279" name="adj2"/>
              </a:avLst>
            </a:prstGeom>
            <a:noFill/>
            <a:ln cap="rnd" cmpd="sng" w="114300">
              <a:solidFill>
                <a:srgbClr val="CB1B4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1"/>
            <p:cNvSpPr txBox="1"/>
            <p:nvPr/>
          </p:nvSpPr>
          <p:spPr>
            <a:xfrm>
              <a:off x="1808402" y="3076124"/>
              <a:ext cx="1419300" cy="936900"/>
            </a:xfrm>
            <a:prstGeom prst="rect">
              <a:avLst/>
            </a:prstGeom>
            <a:noFill/>
            <a:ln cap="flat" cmpd="sng" w="9525">
              <a:solidFill>
                <a:srgbClr val="1718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CB1B4A"/>
                  </a:solidFill>
                  <a:latin typeface="Calibri"/>
                  <a:ea typeface="Calibri"/>
                  <a:cs typeface="Calibri"/>
                  <a:sym typeface="Calibri"/>
                </a:rPr>
                <a:t>85</a:t>
              </a:r>
              <a:r>
                <a:rPr b="1" lang="en" sz="2300">
                  <a:solidFill>
                    <a:srgbClr val="CB1B4A"/>
                  </a:solidFill>
                  <a:latin typeface="Calibri"/>
                  <a:ea typeface="Calibri"/>
                  <a:cs typeface="Calibri"/>
                  <a:sym typeface="Calibri"/>
                </a:rPr>
                <a:t>%</a:t>
              </a:r>
              <a:endParaRPr sz="100">
                <a:solidFill>
                  <a:srgbClr val="CB1B4A"/>
                </a:solidFill>
              </a:endParaRPr>
            </a:p>
          </p:txBody>
        </p:sp>
      </p:grpSp>
      <p:pic>
        <p:nvPicPr>
          <p:cNvPr id="1331" name="Google Shape;133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50" y="445575"/>
            <a:ext cx="8839200" cy="126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50" y="1744751"/>
            <a:ext cx="8839200" cy="181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763" y="3593700"/>
            <a:ext cx="8649575" cy="12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5"/>
          <p:cNvSpPr txBox="1"/>
          <p:nvPr>
            <p:ph type="ctrTitle"/>
          </p:nvPr>
        </p:nvSpPr>
        <p:spPr>
          <a:xfrm>
            <a:off x="37175" y="95625"/>
            <a:ext cx="90531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The Path 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Of Software 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Enlightenment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 b="1" sz="2400">
              <a:solidFill>
                <a:srgbClr val="FF8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1953500" y="1057900"/>
            <a:ext cx="5009100" cy="3315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2633550" y="1075900"/>
            <a:ext cx="2192400" cy="295500"/>
          </a:xfrm>
          <a:prstGeom prst="roundRect">
            <a:avLst>
              <a:gd fmla="val 16667" name="adj"/>
            </a:avLst>
          </a:prstGeom>
          <a:solidFill>
            <a:srgbClr val="F3CA20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Plan &amp; </a:t>
            </a: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Design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4932525" y="1075900"/>
            <a:ext cx="1980300" cy="2955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Code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64" name="Google Shape;164;p15"/>
          <p:cNvSpPr/>
          <p:nvPr/>
        </p:nvSpPr>
        <p:spPr>
          <a:xfrm>
            <a:off x="905175" y="1075900"/>
            <a:ext cx="1621800" cy="295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 Regular"/>
                <a:ea typeface="EB Garamond Regular"/>
                <a:cs typeface="EB Garamond Regular"/>
                <a:sym typeface="EB Garamond Regular"/>
              </a:rPr>
              <a:t>Gather &amp; Analyse</a:t>
            </a:r>
            <a:endParaRPr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65" name="Google Shape;16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6" name="Google Shape;1336;p42"/>
          <p:cNvGrpSpPr/>
          <p:nvPr/>
        </p:nvGrpSpPr>
        <p:grpSpPr>
          <a:xfrm>
            <a:off x="166048" y="249492"/>
            <a:ext cx="1461828" cy="1271039"/>
            <a:chOff x="1032167" y="2058670"/>
            <a:chExt cx="2971800" cy="2971800"/>
          </a:xfrm>
        </p:grpSpPr>
        <p:sp>
          <p:nvSpPr>
            <p:cNvPr id="1337" name="Google Shape;1337;p42"/>
            <p:cNvSpPr/>
            <p:nvPr/>
          </p:nvSpPr>
          <p:spPr>
            <a:xfrm>
              <a:off x="1032167" y="2058670"/>
              <a:ext cx="2971800" cy="2971800"/>
            </a:xfrm>
            <a:prstGeom prst="donut">
              <a:avLst>
                <a:gd fmla="val 2777" name="adj"/>
              </a:avLst>
            </a:prstGeom>
            <a:solidFill>
              <a:srgbClr val="D3D3D3">
                <a:alpha val="54900"/>
              </a:srgbClr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3CA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2"/>
            <p:cNvSpPr/>
            <p:nvPr/>
          </p:nvSpPr>
          <p:spPr>
            <a:xfrm>
              <a:off x="1055027" y="2081530"/>
              <a:ext cx="2926200" cy="2926200"/>
            </a:xfrm>
            <a:prstGeom prst="arc">
              <a:avLst>
                <a:gd fmla="val 16200000" name="adj1"/>
                <a:gd fmla="val 12081853" name="adj2"/>
              </a:avLst>
            </a:prstGeom>
            <a:noFill/>
            <a:ln cap="rnd" cmpd="sng" w="114300">
              <a:solidFill>
                <a:srgbClr val="F3CA2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3CA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2"/>
            <p:cNvSpPr txBox="1"/>
            <p:nvPr/>
          </p:nvSpPr>
          <p:spPr>
            <a:xfrm>
              <a:off x="1808402" y="3076124"/>
              <a:ext cx="1419300" cy="936900"/>
            </a:xfrm>
            <a:prstGeom prst="rect">
              <a:avLst/>
            </a:prstGeom>
            <a:noFill/>
            <a:ln cap="flat" cmpd="sng" w="9525">
              <a:solidFill>
                <a:srgbClr val="1718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F3CA20"/>
                  </a:solidFill>
                  <a:latin typeface="Calibri"/>
                  <a:ea typeface="Calibri"/>
                  <a:cs typeface="Calibri"/>
                  <a:sym typeface="Calibri"/>
                </a:rPr>
                <a:t>80</a:t>
              </a:r>
              <a:r>
                <a:rPr b="1" lang="en" sz="2300">
                  <a:solidFill>
                    <a:srgbClr val="F3CA20"/>
                  </a:solidFill>
                  <a:latin typeface="Calibri"/>
                  <a:ea typeface="Calibri"/>
                  <a:cs typeface="Calibri"/>
                  <a:sym typeface="Calibri"/>
                </a:rPr>
                <a:t>%</a:t>
              </a:r>
              <a:endParaRPr sz="100">
                <a:solidFill>
                  <a:srgbClr val="F3CA20"/>
                </a:solidFill>
              </a:endParaRPr>
            </a:p>
          </p:txBody>
        </p:sp>
      </p:grpSp>
      <p:sp>
        <p:nvSpPr>
          <p:cNvPr id="1340" name="Google Shape;1340;p42"/>
          <p:cNvSpPr/>
          <p:nvPr/>
        </p:nvSpPr>
        <p:spPr>
          <a:xfrm>
            <a:off x="1841725" y="315763"/>
            <a:ext cx="7002600" cy="11385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Source code Management and code development are the most widely spread toolchains used</a:t>
            </a:r>
            <a:endParaRPr sz="16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grpSp>
        <p:nvGrpSpPr>
          <p:cNvPr id="1341" name="Google Shape;1341;p42"/>
          <p:cNvGrpSpPr/>
          <p:nvPr/>
        </p:nvGrpSpPr>
        <p:grpSpPr>
          <a:xfrm>
            <a:off x="166048" y="1884905"/>
            <a:ext cx="1461828" cy="1271039"/>
            <a:chOff x="1032167" y="2058670"/>
            <a:chExt cx="2971800" cy="2971800"/>
          </a:xfrm>
        </p:grpSpPr>
        <p:sp>
          <p:nvSpPr>
            <p:cNvPr id="1342" name="Google Shape;1342;p42"/>
            <p:cNvSpPr/>
            <p:nvPr/>
          </p:nvSpPr>
          <p:spPr>
            <a:xfrm>
              <a:off x="1032167" y="2058670"/>
              <a:ext cx="2971800" cy="2971800"/>
            </a:xfrm>
            <a:prstGeom prst="donut">
              <a:avLst>
                <a:gd fmla="val 2777" name="adj"/>
              </a:avLst>
            </a:prstGeom>
            <a:solidFill>
              <a:srgbClr val="D3D3D3">
                <a:alpha val="54900"/>
              </a:srgbClr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3CA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1055027" y="2081530"/>
              <a:ext cx="2926200" cy="2926200"/>
            </a:xfrm>
            <a:prstGeom prst="arc">
              <a:avLst>
                <a:gd fmla="val 16200000" name="adj1"/>
                <a:gd fmla="val 11700956" name="adj2"/>
              </a:avLst>
            </a:prstGeom>
            <a:noFill/>
            <a:ln cap="rnd" cmpd="sng" w="114300">
              <a:solidFill>
                <a:srgbClr val="0097A7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2"/>
            <p:cNvSpPr txBox="1"/>
            <p:nvPr/>
          </p:nvSpPr>
          <p:spPr>
            <a:xfrm>
              <a:off x="1808427" y="3196127"/>
              <a:ext cx="1419300" cy="936900"/>
            </a:xfrm>
            <a:prstGeom prst="rect">
              <a:avLst/>
            </a:prstGeom>
            <a:noFill/>
            <a:ln cap="flat" cmpd="sng" w="9525">
              <a:solidFill>
                <a:srgbClr val="1718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0097A7"/>
                  </a:solidFill>
                  <a:latin typeface="Calibri"/>
                  <a:ea typeface="Calibri"/>
                  <a:cs typeface="Calibri"/>
                  <a:sym typeface="Calibri"/>
                </a:rPr>
                <a:t>79</a:t>
              </a:r>
              <a:r>
                <a:rPr b="1" lang="en" sz="2300">
                  <a:solidFill>
                    <a:srgbClr val="0097A7"/>
                  </a:solidFill>
                  <a:latin typeface="Calibri"/>
                  <a:ea typeface="Calibri"/>
                  <a:cs typeface="Calibri"/>
                  <a:sym typeface="Calibri"/>
                </a:rPr>
                <a:t>%</a:t>
              </a:r>
              <a:endParaRPr sz="100">
                <a:solidFill>
                  <a:srgbClr val="0097A7"/>
                </a:solidFill>
              </a:endParaRPr>
            </a:p>
          </p:txBody>
        </p:sp>
      </p:grpSp>
      <p:grpSp>
        <p:nvGrpSpPr>
          <p:cNvPr id="1345" name="Google Shape;1345;p42"/>
          <p:cNvGrpSpPr/>
          <p:nvPr/>
        </p:nvGrpSpPr>
        <p:grpSpPr>
          <a:xfrm>
            <a:off x="237848" y="3520317"/>
            <a:ext cx="1461828" cy="1271039"/>
            <a:chOff x="1032167" y="2058670"/>
            <a:chExt cx="2971800" cy="2971800"/>
          </a:xfrm>
        </p:grpSpPr>
        <p:sp>
          <p:nvSpPr>
            <p:cNvPr id="1346" name="Google Shape;1346;p42"/>
            <p:cNvSpPr/>
            <p:nvPr/>
          </p:nvSpPr>
          <p:spPr>
            <a:xfrm>
              <a:off x="1032167" y="2058670"/>
              <a:ext cx="2971800" cy="2971800"/>
            </a:xfrm>
            <a:prstGeom prst="donut">
              <a:avLst>
                <a:gd fmla="val 2777" name="adj"/>
              </a:avLst>
            </a:prstGeom>
            <a:solidFill>
              <a:srgbClr val="D3D3D3">
                <a:alpha val="54900"/>
              </a:srgbClr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CB1B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2"/>
            <p:cNvSpPr/>
            <p:nvPr/>
          </p:nvSpPr>
          <p:spPr>
            <a:xfrm>
              <a:off x="1055027" y="2081530"/>
              <a:ext cx="2926200" cy="2926200"/>
            </a:xfrm>
            <a:prstGeom prst="arc">
              <a:avLst>
                <a:gd fmla="val 16200000" name="adj1"/>
                <a:gd fmla="val 11380342" name="adj2"/>
              </a:avLst>
            </a:prstGeom>
            <a:noFill/>
            <a:ln cap="rnd" cmpd="sng" w="114300">
              <a:solidFill>
                <a:srgbClr val="CB1B4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CB1B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2"/>
            <p:cNvSpPr txBox="1"/>
            <p:nvPr/>
          </p:nvSpPr>
          <p:spPr>
            <a:xfrm>
              <a:off x="1808427" y="3306601"/>
              <a:ext cx="1419300" cy="936900"/>
            </a:xfrm>
            <a:prstGeom prst="rect">
              <a:avLst/>
            </a:prstGeom>
            <a:noFill/>
            <a:ln cap="flat" cmpd="sng" w="9525">
              <a:solidFill>
                <a:srgbClr val="1718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CB1B4A"/>
                  </a:solidFill>
                  <a:latin typeface="Calibri"/>
                  <a:ea typeface="Calibri"/>
                  <a:cs typeface="Calibri"/>
                  <a:sym typeface="Calibri"/>
                </a:rPr>
                <a:t>76</a:t>
              </a:r>
              <a:r>
                <a:rPr b="1" lang="en" sz="2300">
                  <a:solidFill>
                    <a:srgbClr val="CB1B4A"/>
                  </a:solidFill>
                  <a:latin typeface="Calibri"/>
                  <a:ea typeface="Calibri"/>
                  <a:cs typeface="Calibri"/>
                  <a:sym typeface="Calibri"/>
                </a:rPr>
                <a:t>%</a:t>
              </a:r>
              <a:endParaRPr sz="100">
                <a:solidFill>
                  <a:srgbClr val="CB1B4A"/>
                </a:solidFill>
              </a:endParaRPr>
            </a:p>
          </p:txBody>
        </p:sp>
      </p:grpSp>
      <p:sp>
        <p:nvSpPr>
          <p:cNvPr id="1349" name="Google Shape;1349;p42"/>
          <p:cNvSpPr txBox="1"/>
          <p:nvPr/>
        </p:nvSpPr>
        <p:spPr>
          <a:xfrm>
            <a:off x="546749" y="2070500"/>
            <a:ext cx="654900" cy="402300"/>
          </a:xfrm>
          <a:prstGeom prst="rect">
            <a:avLst/>
          </a:prstGeom>
          <a:noFill/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</a:rPr>
              <a:t>CI</a:t>
            </a:r>
            <a:endParaRPr>
              <a:solidFill>
                <a:srgbClr val="0097A7"/>
              </a:solidFill>
            </a:endParaRPr>
          </a:p>
        </p:txBody>
      </p:sp>
      <p:sp>
        <p:nvSpPr>
          <p:cNvPr id="1350" name="Google Shape;1350;p42"/>
          <p:cNvSpPr txBox="1"/>
          <p:nvPr/>
        </p:nvSpPr>
        <p:spPr>
          <a:xfrm>
            <a:off x="569525" y="3710375"/>
            <a:ext cx="873300" cy="402300"/>
          </a:xfrm>
          <a:prstGeom prst="rect">
            <a:avLst/>
          </a:prstGeom>
          <a:noFill/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B1B4A"/>
                </a:solidFill>
              </a:rPr>
              <a:t>Delivery</a:t>
            </a:r>
            <a:endParaRPr>
              <a:solidFill>
                <a:srgbClr val="CB1B4A"/>
              </a:solidFill>
            </a:endParaRPr>
          </a:p>
        </p:txBody>
      </p:sp>
      <p:pic>
        <p:nvPicPr>
          <p:cNvPr id="1351" name="Google Shape;13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725" y="1126425"/>
            <a:ext cx="5878275" cy="37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42"/>
          <p:cNvSpPr txBox="1"/>
          <p:nvPr/>
        </p:nvSpPr>
        <p:spPr>
          <a:xfrm>
            <a:off x="3476925" y="1281950"/>
            <a:ext cx="3844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Best describe your teams CI/CD practices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353" name="Google Shape;13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8" name="Google Shape;1358;p43"/>
          <p:cNvGrpSpPr/>
          <p:nvPr/>
        </p:nvGrpSpPr>
        <p:grpSpPr>
          <a:xfrm>
            <a:off x="166048" y="249492"/>
            <a:ext cx="1461828" cy="1271039"/>
            <a:chOff x="1032167" y="2058670"/>
            <a:chExt cx="2971800" cy="2971800"/>
          </a:xfrm>
        </p:grpSpPr>
        <p:sp>
          <p:nvSpPr>
            <p:cNvPr id="1359" name="Google Shape;1359;p43"/>
            <p:cNvSpPr/>
            <p:nvPr/>
          </p:nvSpPr>
          <p:spPr>
            <a:xfrm>
              <a:off x="1032167" y="2058670"/>
              <a:ext cx="2971800" cy="2971800"/>
            </a:xfrm>
            <a:prstGeom prst="donut">
              <a:avLst>
                <a:gd fmla="val 2777" name="adj"/>
              </a:avLst>
            </a:prstGeom>
            <a:solidFill>
              <a:srgbClr val="D3D3D3">
                <a:alpha val="54900"/>
              </a:srgbClr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3CA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1055027" y="2081530"/>
              <a:ext cx="2926200" cy="2926200"/>
            </a:xfrm>
            <a:prstGeom prst="arc">
              <a:avLst>
                <a:gd fmla="val 16200000" name="adj1"/>
                <a:gd fmla="val 12081853" name="adj2"/>
              </a:avLst>
            </a:prstGeom>
            <a:noFill/>
            <a:ln cap="rnd" cmpd="sng" w="114300">
              <a:solidFill>
                <a:srgbClr val="F3CA2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3CA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3"/>
            <p:cNvSpPr txBox="1"/>
            <p:nvPr/>
          </p:nvSpPr>
          <p:spPr>
            <a:xfrm>
              <a:off x="1808402" y="3076124"/>
              <a:ext cx="1419300" cy="936900"/>
            </a:xfrm>
            <a:prstGeom prst="rect">
              <a:avLst/>
            </a:prstGeom>
            <a:noFill/>
            <a:ln cap="flat" cmpd="sng" w="9525">
              <a:solidFill>
                <a:srgbClr val="1718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F3CA20"/>
                  </a:solidFill>
                  <a:latin typeface="Calibri"/>
                  <a:ea typeface="Calibri"/>
                  <a:cs typeface="Calibri"/>
                  <a:sym typeface="Calibri"/>
                </a:rPr>
                <a:t>80%</a:t>
              </a:r>
              <a:endParaRPr sz="100">
                <a:solidFill>
                  <a:srgbClr val="F3CA20"/>
                </a:solidFill>
              </a:endParaRPr>
            </a:p>
          </p:txBody>
        </p:sp>
      </p:grpSp>
      <p:sp>
        <p:nvSpPr>
          <p:cNvPr id="1362" name="Google Shape;1362;p43"/>
          <p:cNvSpPr/>
          <p:nvPr/>
        </p:nvSpPr>
        <p:spPr>
          <a:xfrm>
            <a:off x="1841725" y="315763"/>
            <a:ext cx="7002600" cy="11385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Source code Management and code development are the most widely spread toolchains used</a:t>
            </a:r>
            <a:endParaRPr sz="16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grpSp>
        <p:nvGrpSpPr>
          <p:cNvPr id="1363" name="Google Shape;1363;p43"/>
          <p:cNvGrpSpPr/>
          <p:nvPr/>
        </p:nvGrpSpPr>
        <p:grpSpPr>
          <a:xfrm>
            <a:off x="166048" y="1884905"/>
            <a:ext cx="1461828" cy="1271039"/>
            <a:chOff x="1032167" y="2058670"/>
            <a:chExt cx="2971800" cy="2971800"/>
          </a:xfrm>
        </p:grpSpPr>
        <p:sp>
          <p:nvSpPr>
            <p:cNvPr id="1364" name="Google Shape;1364;p43"/>
            <p:cNvSpPr/>
            <p:nvPr/>
          </p:nvSpPr>
          <p:spPr>
            <a:xfrm>
              <a:off x="1032167" y="2058670"/>
              <a:ext cx="2971800" cy="2971800"/>
            </a:xfrm>
            <a:prstGeom prst="donut">
              <a:avLst>
                <a:gd fmla="val 2777" name="adj"/>
              </a:avLst>
            </a:prstGeom>
            <a:solidFill>
              <a:srgbClr val="D3D3D3">
                <a:alpha val="54900"/>
              </a:srgbClr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F3CA2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1055027" y="2081530"/>
              <a:ext cx="2926200" cy="2926200"/>
            </a:xfrm>
            <a:prstGeom prst="arc">
              <a:avLst>
                <a:gd fmla="val 16200000" name="adj1"/>
                <a:gd fmla="val 11700956" name="adj2"/>
              </a:avLst>
            </a:prstGeom>
            <a:noFill/>
            <a:ln cap="rnd" cmpd="sng" w="114300">
              <a:solidFill>
                <a:srgbClr val="0097A7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3"/>
            <p:cNvSpPr txBox="1"/>
            <p:nvPr/>
          </p:nvSpPr>
          <p:spPr>
            <a:xfrm>
              <a:off x="1808427" y="3196127"/>
              <a:ext cx="1419300" cy="936900"/>
            </a:xfrm>
            <a:prstGeom prst="rect">
              <a:avLst/>
            </a:prstGeom>
            <a:noFill/>
            <a:ln cap="flat" cmpd="sng" w="9525">
              <a:solidFill>
                <a:srgbClr val="1718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0097A7"/>
                  </a:solidFill>
                  <a:latin typeface="Calibri"/>
                  <a:ea typeface="Calibri"/>
                  <a:cs typeface="Calibri"/>
                  <a:sym typeface="Calibri"/>
                </a:rPr>
                <a:t>79%</a:t>
              </a:r>
              <a:endParaRPr sz="100">
                <a:solidFill>
                  <a:srgbClr val="0097A7"/>
                </a:solidFill>
              </a:endParaRPr>
            </a:p>
          </p:txBody>
        </p:sp>
      </p:grpSp>
      <p:grpSp>
        <p:nvGrpSpPr>
          <p:cNvPr id="1367" name="Google Shape;1367;p43"/>
          <p:cNvGrpSpPr/>
          <p:nvPr/>
        </p:nvGrpSpPr>
        <p:grpSpPr>
          <a:xfrm>
            <a:off x="237848" y="3520317"/>
            <a:ext cx="1461828" cy="1271039"/>
            <a:chOff x="1032167" y="2058670"/>
            <a:chExt cx="2971800" cy="2971800"/>
          </a:xfrm>
        </p:grpSpPr>
        <p:sp>
          <p:nvSpPr>
            <p:cNvPr id="1368" name="Google Shape;1368;p43"/>
            <p:cNvSpPr/>
            <p:nvPr/>
          </p:nvSpPr>
          <p:spPr>
            <a:xfrm>
              <a:off x="1032167" y="2058670"/>
              <a:ext cx="2971800" cy="2971800"/>
            </a:xfrm>
            <a:prstGeom prst="donut">
              <a:avLst>
                <a:gd fmla="val 2777" name="adj"/>
              </a:avLst>
            </a:prstGeom>
            <a:solidFill>
              <a:srgbClr val="D3D3D3">
                <a:alpha val="54900"/>
              </a:srgbClr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CB1B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1055027" y="2081530"/>
              <a:ext cx="2926200" cy="2926200"/>
            </a:xfrm>
            <a:prstGeom prst="arc">
              <a:avLst>
                <a:gd fmla="val 16200000" name="adj1"/>
                <a:gd fmla="val 11380342" name="adj2"/>
              </a:avLst>
            </a:prstGeom>
            <a:noFill/>
            <a:ln cap="rnd" cmpd="sng" w="114300">
              <a:solidFill>
                <a:srgbClr val="CB1B4A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>
                <a:solidFill>
                  <a:srgbClr val="CB1B4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3"/>
            <p:cNvSpPr txBox="1"/>
            <p:nvPr/>
          </p:nvSpPr>
          <p:spPr>
            <a:xfrm>
              <a:off x="1808427" y="3306601"/>
              <a:ext cx="1419300" cy="936900"/>
            </a:xfrm>
            <a:prstGeom prst="rect">
              <a:avLst/>
            </a:prstGeom>
            <a:noFill/>
            <a:ln cap="flat" cmpd="sng" w="9525">
              <a:solidFill>
                <a:srgbClr val="17182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300">
                  <a:solidFill>
                    <a:srgbClr val="CB1B4A"/>
                  </a:solidFill>
                  <a:latin typeface="Calibri"/>
                  <a:ea typeface="Calibri"/>
                  <a:cs typeface="Calibri"/>
                  <a:sym typeface="Calibri"/>
                </a:rPr>
                <a:t>76%</a:t>
              </a:r>
              <a:endParaRPr sz="100">
                <a:solidFill>
                  <a:srgbClr val="CB1B4A"/>
                </a:solidFill>
              </a:endParaRPr>
            </a:p>
          </p:txBody>
        </p:sp>
      </p:grpSp>
      <p:sp>
        <p:nvSpPr>
          <p:cNvPr id="1371" name="Google Shape;1371;p43"/>
          <p:cNvSpPr txBox="1"/>
          <p:nvPr/>
        </p:nvSpPr>
        <p:spPr>
          <a:xfrm>
            <a:off x="546749" y="2070500"/>
            <a:ext cx="654900" cy="402300"/>
          </a:xfrm>
          <a:prstGeom prst="rect">
            <a:avLst/>
          </a:prstGeom>
          <a:noFill/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97A7"/>
                </a:solidFill>
              </a:rPr>
              <a:t>CI</a:t>
            </a:r>
            <a:endParaRPr>
              <a:solidFill>
                <a:srgbClr val="0097A7"/>
              </a:solidFill>
            </a:endParaRPr>
          </a:p>
        </p:txBody>
      </p:sp>
      <p:sp>
        <p:nvSpPr>
          <p:cNvPr id="1372" name="Google Shape;1372;p43"/>
          <p:cNvSpPr txBox="1"/>
          <p:nvPr/>
        </p:nvSpPr>
        <p:spPr>
          <a:xfrm>
            <a:off x="569525" y="3710375"/>
            <a:ext cx="873300" cy="402300"/>
          </a:xfrm>
          <a:prstGeom prst="rect">
            <a:avLst/>
          </a:prstGeom>
          <a:noFill/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B1B4A"/>
                </a:solidFill>
              </a:rPr>
              <a:t>Delivery</a:t>
            </a:r>
            <a:endParaRPr>
              <a:solidFill>
                <a:srgbClr val="CB1B4A"/>
              </a:solidFill>
            </a:endParaRPr>
          </a:p>
        </p:txBody>
      </p:sp>
      <p:pic>
        <p:nvPicPr>
          <p:cNvPr id="1373" name="Google Shape;13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651" y="1180550"/>
            <a:ext cx="5700930" cy="36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43"/>
          <p:cNvSpPr txBox="1"/>
          <p:nvPr/>
        </p:nvSpPr>
        <p:spPr>
          <a:xfrm>
            <a:off x="3476925" y="1281950"/>
            <a:ext cx="2374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Best practices implemented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375" name="Google Shape;1375;p43"/>
          <p:cNvSpPr/>
          <p:nvPr/>
        </p:nvSpPr>
        <p:spPr>
          <a:xfrm>
            <a:off x="3248625" y="4542050"/>
            <a:ext cx="2831100" cy="4023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Soft Skills &amp; Collaboration</a:t>
            </a:r>
            <a:endParaRPr b="1" sz="17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76" name="Google Shape;13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44"/>
          <p:cNvSpPr txBox="1"/>
          <p:nvPr>
            <p:ph type="ctrTitle"/>
          </p:nvPr>
        </p:nvSpPr>
        <p:spPr>
          <a:xfrm>
            <a:off x="162225" y="81325"/>
            <a:ext cx="42534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What has been Done So Far</a:t>
            </a:r>
            <a:endParaRPr b="1" sz="2400">
              <a:solidFill>
                <a:srgbClr val="E94B3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82" name="Google Shape;1382;p44"/>
          <p:cNvSpPr/>
          <p:nvPr/>
        </p:nvSpPr>
        <p:spPr>
          <a:xfrm>
            <a:off x="199100" y="535250"/>
            <a:ext cx="1451100" cy="6453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7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Milestones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83" name="Google Shape;1383;p44"/>
          <p:cNvSpPr txBox="1"/>
          <p:nvPr>
            <p:ph type="ctrTitle"/>
          </p:nvPr>
        </p:nvSpPr>
        <p:spPr>
          <a:xfrm>
            <a:off x="3765525" y="74875"/>
            <a:ext cx="3146700" cy="4023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It All started with enman...</a:t>
            </a:r>
            <a:endParaRPr b="1" sz="1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84" name="Google Shape;13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2950"/>
            <a:ext cx="8839198" cy="321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5"/>
          <p:cNvSpPr txBox="1"/>
          <p:nvPr>
            <p:ph type="ctrTitle"/>
          </p:nvPr>
        </p:nvSpPr>
        <p:spPr>
          <a:xfrm>
            <a:off x="162225" y="81325"/>
            <a:ext cx="42534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What has been Done So Far</a:t>
            </a:r>
            <a:endParaRPr b="1" sz="2400">
              <a:solidFill>
                <a:srgbClr val="E94B3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391" name="Google Shape;13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75" y="1385250"/>
            <a:ext cx="2528134" cy="348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1392" name="Google Shape;13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525" y="1387288"/>
            <a:ext cx="2523745" cy="34838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3" name="Google Shape;13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9150" y="1387291"/>
            <a:ext cx="2523745" cy="34838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4" name="Google Shape;139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1375" y="1387297"/>
            <a:ext cx="2528125" cy="34838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5" name="Google Shape;139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3075" y="1387288"/>
            <a:ext cx="2523744" cy="34838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6" name="Google Shape;139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5019" y="1387288"/>
            <a:ext cx="2523744" cy="34838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97" name="Google Shape;1397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35924" y="1387288"/>
            <a:ext cx="2523745" cy="34838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8" name="Google Shape;1398;p45"/>
          <p:cNvSpPr/>
          <p:nvPr/>
        </p:nvSpPr>
        <p:spPr>
          <a:xfrm>
            <a:off x="199100" y="535250"/>
            <a:ext cx="1451100" cy="6453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7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Milestones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399" name="Google Shape;1399;p45"/>
          <p:cNvSpPr/>
          <p:nvPr/>
        </p:nvSpPr>
        <p:spPr>
          <a:xfrm>
            <a:off x="1780250" y="535250"/>
            <a:ext cx="1471800" cy="645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334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Issues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400" name="Google Shape;1400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46"/>
          <p:cNvSpPr txBox="1"/>
          <p:nvPr>
            <p:ph type="ctrTitle"/>
          </p:nvPr>
        </p:nvSpPr>
        <p:spPr>
          <a:xfrm>
            <a:off x="162225" y="81325"/>
            <a:ext cx="42534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What has been Done So Far</a:t>
            </a:r>
            <a:endParaRPr b="1" sz="2400">
              <a:solidFill>
                <a:srgbClr val="E94B3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06" name="Google Shape;1406;p46"/>
          <p:cNvSpPr/>
          <p:nvPr/>
        </p:nvSpPr>
        <p:spPr>
          <a:xfrm>
            <a:off x="3427200" y="535250"/>
            <a:ext cx="1755300" cy="645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1844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Pipelines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07" name="Google Shape;1407;p46"/>
          <p:cNvSpPr/>
          <p:nvPr/>
        </p:nvSpPr>
        <p:spPr>
          <a:xfrm>
            <a:off x="199100" y="535250"/>
            <a:ext cx="1451100" cy="6453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7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Milestones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08" name="Google Shape;1408;p46"/>
          <p:cNvSpPr/>
          <p:nvPr/>
        </p:nvSpPr>
        <p:spPr>
          <a:xfrm>
            <a:off x="1780250" y="535250"/>
            <a:ext cx="1471800" cy="645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334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Issues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09" name="Google Shape;1409;p46"/>
          <p:cNvSpPr/>
          <p:nvPr/>
        </p:nvSpPr>
        <p:spPr>
          <a:xfrm>
            <a:off x="5357650" y="535250"/>
            <a:ext cx="1755300" cy="645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880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Dev Deployments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10" name="Google Shape;1410;p46"/>
          <p:cNvSpPr/>
          <p:nvPr/>
        </p:nvSpPr>
        <p:spPr>
          <a:xfrm>
            <a:off x="7233500" y="535250"/>
            <a:ext cx="1755300" cy="6453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240</a:t>
            </a:r>
            <a:endParaRPr b="1"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</a:rPr>
              <a:t>UAT</a:t>
            </a:r>
            <a:r>
              <a:rPr b="1" lang="en" sz="1300">
                <a:solidFill>
                  <a:srgbClr val="FFFFFF"/>
                </a:solidFill>
              </a:rPr>
              <a:t> Deployments</a:t>
            </a:r>
            <a:endParaRPr b="1" sz="1300">
              <a:solidFill>
                <a:srgbClr val="FFFFFF"/>
              </a:solidFill>
            </a:endParaRPr>
          </a:p>
        </p:txBody>
      </p:sp>
      <p:pic>
        <p:nvPicPr>
          <p:cNvPr id="1411" name="Google Shape;14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00" y="1367675"/>
            <a:ext cx="6801649" cy="328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46"/>
          <p:cNvSpPr txBox="1"/>
          <p:nvPr/>
        </p:nvSpPr>
        <p:spPr>
          <a:xfrm>
            <a:off x="7328275" y="1530750"/>
            <a:ext cx="151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Related Pipelines</a:t>
            </a: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413" name="Google Shape;14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00" y="1245075"/>
            <a:ext cx="7078876" cy="33229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46"/>
          <p:cNvSpPr txBox="1"/>
          <p:nvPr/>
        </p:nvSpPr>
        <p:spPr>
          <a:xfrm>
            <a:off x="7355300" y="2261700"/>
            <a:ext cx="151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Related Commits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15" name="Google Shape;1415;p46"/>
          <p:cNvSpPr txBox="1"/>
          <p:nvPr/>
        </p:nvSpPr>
        <p:spPr>
          <a:xfrm>
            <a:off x="7355300" y="3096200"/>
            <a:ext cx="151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Related Changes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16" name="Google Shape;1416;p46"/>
          <p:cNvSpPr txBox="1"/>
          <p:nvPr/>
        </p:nvSpPr>
        <p:spPr>
          <a:xfrm>
            <a:off x="7355300" y="3962950"/>
            <a:ext cx="151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Related Issues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417" name="Google Shape;141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088" y="1245086"/>
            <a:ext cx="7078876" cy="2768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106" y="1245074"/>
            <a:ext cx="6180597" cy="34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513" y="1267275"/>
            <a:ext cx="6931400" cy="25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0" name="Google Shape;1420;p46"/>
          <p:cNvSpPr/>
          <p:nvPr/>
        </p:nvSpPr>
        <p:spPr>
          <a:xfrm>
            <a:off x="258575" y="4632500"/>
            <a:ext cx="6783300" cy="3135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Entire Project Lifecycle Traceability. From An Idea To Value to Delivery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1421" name="Google Shape;142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7"/>
          <p:cNvSpPr txBox="1"/>
          <p:nvPr>
            <p:ph type="ctrTitle"/>
          </p:nvPr>
        </p:nvSpPr>
        <p:spPr>
          <a:xfrm>
            <a:off x="162225" y="193750"/>
            <a:ext cx="42534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What has been Done So Far</a:t>
            </a:r>
            <a:endParaRPr b="1" sz="2400">
              <a:solidFill>
                <a:srgbClr val="E94B3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27" name="Google Shape;1427;p47"/>
          <p:cNvSpPr/>
          <p:nvPr/>
        </p:nvSpPr>
        <p:spPr>
          <a:xfrm>
            <a:off x="6235850" y="509425"/>
            <a:ext cx="2235300" cy="3315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The Power of Wiki</a:t>
            </a:r>
            <a:endParaRPr b="1"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28" name="Google Shape;1428;p47"/>
          <p:cNvSpPr/>
          <p:nvPr/>
        </p:nvSpPr>
        <p:spPr>
          <a:xfrm>
            <a:off x="5656623" y="12286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47"/>
          <p:cNvSpPr txBox="1"/>
          <p:nvPr/>
        </p:nvSpPr>
        <p:spPr>
          <a:xfrm>
            <a:off x="6074397" y="1053750"/>
            <a:ext cx="3069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Home Page - TOC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30" name="Google Shape;1430;p47"/>
          <p:cNvSpPr/>
          <p:nvPr/>
        </p:nvSpPr>
        <p:spPr>
          <a:xfrm>
            <a:off x="5656623" y="184195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47"/>
          <p:cNvSpPr txBox="1"/>
          <p:nvPr/>
        </p:nvSpPr>
        <p:spPr>
          <a:xfrm>
            <a:off x="6074397" y="1660050"/>
            <a:ext cx="3069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DB Schema Designs and .SQL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32" name="Google Shape;1432;p47"/>
          <p:cNvSpPr/>
          <p:nvPr/>
        </p:nvSpPr>
        <p:spPr>
          <a:xfrm>
            <a:off x="5656623" y="24552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47"/>
          <p:cNvSpPr txBox="1"/>
          <p:nvPr/>
        </p:nvSpPr>
        <p:spPr>
          <a:xfrm>
            <a:off x="6074399" y="2309075"/>
            <a:ext cx="16848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API Endpoints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34" name="Google Shape;1434;p47"/>
          <p:cNvSpPr/>
          <p:nvPr/>
        </p:nvSpPr>
        <p:spPr>
          <a:xfrm>
            <a:off x="5656623" y="30685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47"/>
          <p:cNvSpPr txBox="1"/>
          <p:nvPr/>
        </p:nvSpPr>
        <p:spPr>
          <a:xfrm>
            <a:off x="6074399" y="2927275"/>
            <a:ext cx="16848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Case Studies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36" name="Google Shape;1436;p47"/>
          <p:cNvSpPr/>
          <p:nvPr/>
        </p:nvSpPr>
        <p:spPr>
          <a:xfrm>
            <a:off x="5656623" y="371865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47"/>
          <p:cNvSpPr txBox="1"/>
          <p:nvPr/>
        </p:nvSpPr>
        <p:spPr>
          <a:xfrm>
            <a:off x="6074399" y="3545475"/>
            <a:ext cx="16848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Benchmarking APIs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438" name="Google Shape;14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25" y="781650"/>
            <a:ext cx="5351825" cy="401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48"/>
          <p:cNvSpPr txBox="1"/>
          <p:nvPr>
            <p:ph type="ctrTitle"/>
          </p:nvPr>
        </p:nvSpPr>
        <p:spPr>
          <a:xfrm>
            <a:off x="162225" y="193750"/>
            <a:ext cx="42534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What has been Done So Far</a:t>
            </a:r>
            <a:endParaRPr b="1" sz="2400">
              <a:solidFill>
                <a:srgbClr val="E94B3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45" name="Google Shape;1445;p48"/>
          <p:cNvSpPr/>
          <p:nvPr/>
        </p:nvSpPr>
        <p:spPr>
          <a:xfrm>
            <a:off x="6235850" y="509425"/>
            <a:ext cx="2235300" cy="3315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The Power of Wiki</a:t>
            </a:r>
            <a:endParaRPr b="1"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46" name="Google Shape;1446;p48"/>
          <p:cNvSpPr/>
          <p:nvPr/>
        </p:nvSpPr>
        <p:spPr>
          <a:xfrm>
            <a:off x="5656623" y="12286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48"/>
          <p:cNvSpPr txBox="1"/>
          <p:nvPr/>
        </p:nvSpPr>
        <p:spPr>
          <a:xfrm>
            <a:off x="6074399" y="1053750"/>
            <a:ext cx="2065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CAN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48" name="Google Shape;1448;p48"/>
          <p:cNvSpPr/>
          <p:nvPr/>
        </p:nvSpPr>
        <p:spPr>
          <a:xfrm>
            <a:off x="5656623" y="17958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48"/>
          <p:cNvSpPr txBox="1"/>
          <p:nvPr/>
        </p:nvSpPr>
        <p:spPr>
          <a:xfrm>
            <a:off x="6116175" y="1678475"/>
            <a:ext cx="2733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MicroScheduler GraphQL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50" name="Google Shape;1450;p48"/>
          <p:cNvSpPr/>
          <p:nvPr/>
        </p:nvSpPr>
        <p:spPr>
          <a:xfrm>
            <a:off x="5656623" y="24368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1" name="Google Shape;14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5550"/>
            <a:ext cx="5195027" cy="425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8" y="735550"/>
            <a:ext cx="5195026" cy="3962679"/>
          </a:xfrm>
          <a:prstGeom prst="rect">
            <a:avLst/>
          </a:prstGeom>
          <a:noFill/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3" name="Google Shape;1453;p48"/>
          <p:cNvSpPr txBox="1"/>
          <p:nvPr/>
        </p:nvSpPr>
        <p:spPr>
          <a:xfrm>
            <a:off x="6162250" y="2303200"/>
            <a:ext cx="202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Docker Stack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454" name="Google Shape;145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98" y="735550"/>
            <a:ext cx="5195025" cy="3613042"/>
          </a:xfrm>
          <a:prstGeom prst="rect">
            <a:avLst/>
          </a:prstGeom>
          <a:noFill/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5" name="Google Shape;1455;p48"/>
          <p:cNvSpPr/>
          <p:nvPr/>
        </p:nvSpPr>
        <p:spPr>
          <a:xfrm>
            <a:off x="5656623" y="30777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48"/>
          <p:cNvSpPr txBox="1"/>
          <p:nvPr/>
        </p:nvSpPr>
        <p:spPr>
          <a:xfrm>
            <a:off x="6162250" y="2967375"/>
            <a:ext cx="202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PDF Designs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457" name="Google Shape;145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977" y="735550"/>
            <a:ext cx="4431862" cy="4255549"/>
          </a:xfrm>
          <a:prstGeom prst="rect">
            <a:avLst/>
          </a:prstGeom>
          <a:noFill/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8" name="Google Shape;145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49"/>
          <p:cNvSpPr txBox="1"/>
          <p:nvPr>
            <p:ph type="ctrTitle"/>
          </p:nvPr>
        </p:nvSpPr>
        <p:spPr>
          <a:xfrm>
            <a:off x="162225" y="193750"/>
            <a:ext cx="42534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What has been Done So Far</a:t>
            </a:r>
            <a:endParaRPr b="1" sz="2400">
              <a:solidFill>
                <a:srgbClr val="E94B3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64" name="Google Shape;1464;p49"/>
          <p:cNvSpPr/>
          <p:nvPr/>
        </p:nvSpPr>
        <p:spPr>
          <a:xfrm>
            <a:off x="6235850" y="509425"/>
            <a:ext cx="2235300" cy="3315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Design Management</a:t>
            </a:r>
            <a:endParaRPr b="1"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65" name="Google Shape;1465;p49"/>
          <p:cNvSpPr/>
          <p:nvPr/>
        </p:nvSpPr>
        <p:spPr>
          <a:xfrm>
            <a:off x="5656623" y="12286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49"/>
          <p:cNvSpPr txBox="1"/>
          <p:nvPr/>
        </p:nvSpPr>
        <p:spPr>
          <a:xfrm>
            <a:off x="6074399" y="1053750"/>
            <a:ext cx="20652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CAN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67" name="Google Shape;1467;p49"/>
          <p:cNvSpPr/>
          <p:nvPr/>
        </p:nvSpPr>
        <p:spPr>
          <a:xfrm>
            <a:off x="5656623" y="17958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49"/>
          <p:cNvSpPr txBox="1"/>
          <p:nvPr/>
        </p:nvSpPr>
        <p:spPr>
          <a:xfrm>
            <a:off x="6116175" y="1678475"/>
            <a:ext cx="27330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MicroScheduler GraphQL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69" name="Google Shape;1469;p49"/>
          <p:cNvSpPr/>
          <p:nvPr/>
        </p:nvSpPr>
        <p:spPr>
          <a:xfrm>
            <a:off x="5656623" y="24368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49"/>
          <p:cNvSpPr txBox="1"/>
          <p:nvPr/>
        </p:nvSpPr>
        <p:spPr>
          <a:xfrm>
            <a:off x="6162250" y="2303200"/>
            <a:ext cx="202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Docker Stack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71" name="Google Shape;1471;p49"/>
          <p:cNvSpPr/>
          <p:nvPr/>
        </p:nvSpPr>
        <p:spPr>
          <a:xfrm>
            <a:off x="5656623" y="30777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49"/>
          <p:cNvSpPr txBox="1"/>
          <p:nvPr/>
        </p:nvSpPr>
        <p:spPr>
          <a:xfrm>
            <a:off x="6162250" y="2967375"/>
            <a:ext cx="202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PDF Designs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73" name="Google Shape;1473;p49"/>
          <p:cNvSpPr/>
          <p:nvPr/>
        </p:nvSpPr>
        <p:spPr>
          <a:xfrm>
            <a:off x="5656623" y="37187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49"/>
          <p:cNvSpPr txBox="1"/>
          <p:nvPr/>
        </p:nvSpPr>
        <p:spPr>
          <a:xfrm>
            <a:off x="6162250" y="3631550"/>
            <a:ext cx="202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Manage Designs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475" name="Google Shape;14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25" y="956775"/>
            <a:ext cx="5351826" cy="358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0" y="956775"/>
            <a:ext cx="5493075" cy="33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49"/>
          <p:cNvSpPr/>
          <p:nvPr/>
        </p:nvSpPr>
        <p:spPr>
          <a:xfrm>
            <a:off x="5656623" y="428777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49"/>
          <p:cNvSpPr txBox="1"/>
          <p:nvPr/>
        </p:nvSpPr>
        <p:spPr>
          <a:xfrm>
            <a:off x="6162250" y="4177375"/>
            <a:ext cx="2023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Discussions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479" name="Google Shape;147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50"/>
          <p:cNvSpPr txBox="1"/>
          <p:nvPr>
            <p:ph type="ctrTitle"/>
          </p:nvPr>
        </p:nvSpPr>
        <p:spPr>
          <a:xfrm>
            <a:off x="162225" y="193750"/>
            <a:ext cx="42534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What has been Done So Far</a:t>
            </a:r>
            <a:endParaRPr b="1" sz="2400">
              <a:solidFill>
                <a:srgbClr val="E94B3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85" name="Google Shape;1485;p50"/>
          <p:cNvSpPr/>
          <p:nvPr/>
        </p:nvSpPr>
        <p:spPr>
          <a:xfrm>
            <a:off x="260025" y="1207750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50"/>
          <p:cNvSpPr txBox="1"/>
          <p:nvPr/>
        </p:nvSpPr>
        <p:spPr>
          <a:xfrm>
            <a:off x="797375" y="1017475"/>
            <a:ext cx="705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Pipelines Configured for Microscheduler, Smart-meter, CAN, Portal, 5G, MLOps. Started for Frontend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87" name="Google Shape;1487;p50"/>
          <p:cNvSpPr/>
          <p:nvPr/>
        </p:nvSpPr>
        <p:spPr>
          <a:xfrm>
            <a:off x="260025" y="1950100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50"/>
          <p:cNvSpPr txBox="1"/>
          <p:nvPr/>
        </p:nvSpPr>
        <p:spPr>
          <a:xfrm>
            <a:off x="848400" y="1828600"/>
            <a:ext cx="2995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OpenAPI Swagger Spec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89" name="Google Shape;1489;p50"/>
          <p:cNvSpPr/>
          <p:nvPr/>
        </p:nvSpPr>
        <p:spPr>
          <a:xfrm>
            <a:off x="260025" y="2655575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50"/>
          <p:cNvSpPr txBox="1"/>
          <p:nvPr/>
        </p:nvSpPr>
        <p:spPr>
          <a:xfrm>
            <a:off x="885275" y="2534075"/>
            <a:ext cx="2553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Private PIP Packages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491" name="Google Shape;1491;p50"/>
          <p:cNvSpPr/>
          <p:nvPr/>
        </p:nvSpPr>
        <p:spPr>
          <a:xfrm>
            <a:off x="260025" y="3361050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50"/>
          <p:cNvSpPr txBox="1"/>
          <p:nvPr/>
        </p:nvSpPr>
        <p:spPr>
          <a:xfrm>
            <a:off x="848400" y="3239550"/>
            <a:ext cx="2553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Container Registry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493" name="Google Shape;14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300" y="1873801"/>
            <a:ext cx="4805840" cy="21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0925" y="1798766"/>
            <a:ext cx="4922602" cy="239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3550" y="1753337"/>
            <a:ext cx="5577826" cy="2484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1"/>
          <p:cNvSpPr txBox="1"/>
          <p:nvPr>
            <p:ph type="ctrTitle"/>
          </p:nvPr>
        </p:nvSpPr>
        <p:spPr>
          <a:xfrm>
            <a:off x="162225" y="193750"/>
            <a:ext cx="42534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What has been Done So Far</a:t>
            </a:r>
            <a:endParaRPr b="1" sz="2400">
              <a:solidFill>
                <a:srgbClr val="E94B3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02" name="Google Shape;1502;p51"/>
          <p:cNvSpPr/>
          <p:nvPr/>
        </p:nvSpPr>
        <p:spPr>
          <a:xfrm>
            <a:off x="260025" y="1138975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51"/>
          <p:cNvSpPr txBox="1"/>
          <p:nvPr/>
        </p:nvSpPr>
        <p:spPr>
          <a:xfrm>
            <a:off x="797375" y="1017475"/>
            <a:ext cx="4567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Prometheus-Grafana Observability Platform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04" name="Google Shape;1504;p51"/>
          <p:cNvSpPr/>
          <p:nvPr/>
        </p:nvSpPr>
        <p:spPr>
          <a:xfrm>
            <a:off x="260025" y="1696975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51"/>
          <p:cNvSpPr txBox="1"/>
          <p:nvPr/>
        </p:nvSpPr>
        <p:spPr>
          <a:xfrm>
            <a:off x="797375" y="1575475"/>
            <a:ext cx="45675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Environment and Monitoring Config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506" name="Google Shape;15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25" y="2254975"/>
            <a:ext cx="5529169" cy="258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419" y="635350"/>
            <a:ext cx="3105308" cy="420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51"/>
          <p:cNvSpPr/>
          <p:nvPr/>
        </p:nvSpPr>
        <p:spPr>
          <a:xfrm>
            <a:off x="5830375" y="331150"/>
            <a:ext cx="3143400" cy="3042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Metrics Visibility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509" name="Google Shape;150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ctrTitle"/>
          </p:nvPr>
        </p:nvSpPr>
        <p:spPr>
          <a:xfrm>
            <a:off x="278100" y="149375"/>
            <a:ext cx="42396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Agile </a:t>
            </a:r>
            <a:r>
              <a:rPr lang="en" sz="24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To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DevOps</a:t>
            </a:r>
            <a:endParaRPr b="1" sz="2400">
              <a:solidFill>
                <a:srgbClr val="F3CA2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1" name="Google Shape;1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75" y="578700"/>
            <a:ext cx="42729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 txBox="1"/>
          <p:nvPr/>
        </p:nvSpPr>
        <p:spPr>
          <a:xfrm>
            <a:off x="5441325" y="962625"/>
            <a:ext cx="33225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Some Process Methodology in place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4902075" y="11834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4902075" y="19989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/>
          <p:cNvSpPr txBox="1"/>
          <p:nvPr/>
        </p:nvSpPr>
        <p:spPr>
          <a:xfrm>
            <a:off x="5486150" y="1843725"/>
            <a:ext cx="27399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Choice of best value 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4902075" y="28144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 txBox="1"/>
          <p:nvPr/>
        </p:nvSpPr>
        <p:spPr>
          <a:xfrm>
            <a:off x="5486150" y="2635325"/>
            <a:ext cx="27399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Cross Role responsibilities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4902075" y="36060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 txBox="1"/>
          <p:nvPr/>
        </p:nvSpPr>
        <p:spPr>
          <a:xfrm>
            <a:off x="5530950" y="3426925"/>
            <a:ext cx="27399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5530950" y="3426925"/>
            <a:ext cx="16827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But One POC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7975250" y="1603950"/>
            <a:ext cx="896100" cy="389400"/>
          </a:xfrm>
          <a:prstGeom prst="roundRect">
            <a:avLst>
              <a:gd fmla="val 16667" name="adj"/>
            </a:avLst>
          </a:prstGeom>
          <a:solidFill>
            <a:srgbClr val="FDC12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BDUF</a:t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7975250" y="2003625"/>
            <a:ext cx="896100" cy="389400"/>
          </a:xfrm>
          <a:prstGeom prst="roundRect">
            <a:avLst>
              <a:gd fmla="val 16667" name="adj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JEDI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4902075" y="43976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5486150" y="4218525"/>
            <a:ext cx="2489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REST, GraphQL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7150275" y="4218525"/>
            <a:ext cx="1383900" cy="3894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Microservices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6" name="Google Shape;1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52"/>
          <p:cNvSpPr txBox="1"/>
          <p:nvPr>
            <p:ph type="ctrTitle"/>
          </p:nvPr>
        </p:nvSpPr>
        <p:spPr>
          <a:xfrm>
            <a:off x="162225" y="193750"/>
            <a:ext cx="42534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What has been Done So Far</a:t>
            </a:r>
            <a:endParaRPr b="1" sz="2400">
              <a:solidFill>
                <a:srgbClr val="E94B3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15" name="Google Shape;1515;p52"/>
          <p:cNvSpPr/>
          <p:nvPr/>
        </p:nvSpPr>
        <p:spPr>
          <a:xfrm>
            <a:off x="260025" y="1138975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52"/>
          <p:cNvSpPr txBox="1"/>
          <p:nvPr/>
        </p:nvSpPr>
        <p:spPr>
          <a:xfrm>
            <a:off x="797375" y="1017475"/>
            <a:ext cx="2453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Sentry Error tracking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17" name="Google Shape;1517;p52"/>
          <p:cNvSpPr/>
          <p:nvPr/>
        </p:nvSpPr>
        <p:spPr>
          <a:xfrm>
            <a:off x="5830375" y="331150"/>
            <a:ext cx="3143400" cy="3042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Sentry Integration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518" name="Google Shape;15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075" y="898250"/>
            <a:ext cx="5456124" cy="37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52"/>
          <p:cNvSpPr/>
          <p:nvPr/>
        </p:nvSpPr>
        <p:spPr>
          <a:xfrm>
            <a:off x="244175" y="1803825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52"/>
          <p:cNvSpPr txBox="1"/>
          <p:nvPr/>
        </p:nvSpPr>
        <p:spPr>
          <a:xfrm>
            <a:off x="797375" y="1632000"/>
            <a:ext cx="2453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Performance Monitoring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21" name="Google Shape;1521;p52"/>
          <p:cNvSpPr/>
          <p:nvPr/>
        </p:nvSpPr>
        <p:spPr>
          <a:xfrm>
            <a:off x="244175" y="2468675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52"/>
          <p:cNvSpPr txBox="1"/>
          <p:nvPr/>
        </p:nvSpPr>
        <p:spPr>
          <a:xfrm>
            <a:off x="797375" y="2347200"/>
            <a:ext cx="1885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Project Related Errors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523" name="Google Shape;152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775" y="2156125"/>
            <a:ext cx="6059425" cy="26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3750" y="2156128"/>
            <a:ext cx="4766298" cy="252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52"/>
          <p:cNvSpPr/>
          <p:nvPr/>
        </p:nvSpPr>
        <p:spPr>
          <a:xfrm>
            <a:off x="260025" y="3402963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52"/>
          <p:cNvSpPr txBox="1"/>
          <p:nvPr/>
        </p:nvSpPr>
        <p:spPr>
          <a:xfrm>
            <a:off x="797375" y="3237000"/>
            <a:ext cx="18858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Create Issues from Erros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527" name="Google Shape;152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53"/>
          <p:cNvSpPr txBox="1"/>
          <p:nvPr>
            <p:ph type="ctrTitle"/>
          </p:nvPr>
        </p:nvSpPr>
        <p:spPr>
          <a:xfrm>
            <a:off x="162225" y="193750"/>
            <a:ext cx="42534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What has been Done So Far</a:t>
            </a:r>
            <a:endParaRPr b="1" sz="2400">
              <a:solidFill>
                <a:srgbClr val="E94B3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33" name="Google Shape;1533;p53"/>
          <p:cNvSpPr/>
          <p:nvPr/>
        </p:nvSpPr>
        <p:spPr>
          <a:xfrm>
            <a:off x="260025" y="1138975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53"/>
          <p:cNvSpPr/>
          <p:nvPr/>
        </p:nvSpPr>
        <p:spPr>
          <a:xfrm>
            <a:off x="5830375" y="331150"/>
            <a:ext cx="3143400" cy="3042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ChatOps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35" name="Google Shape;1535;p53"/>
          <p:cNvSpPr/>
          <p:nvPr/>
        </p:nvSpPr>
        <p:spPr>
          <a:xfrm>
            <a:off x="260025" y="1803850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53"/>
          <p:cNvSpPr txBox="1"/>
          <p:nvPr/>
        </p:nvSpPr>
        <p:spPr>
          <a:xfrm>
            <a:off x="797375" y="1017475"/>
            <a:ext cx="245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Webhooks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Integration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37" name="Google Shape;1537;p53"/>
          <p:cNvSpPr txBox="1"/>
          <p:nvPr/>
        </p:nvSpPr>
        <p:spPr>
          <a:xfrm>
            <a:off x="842225" y="1682325"/>
            <a:ext cx="245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Python - MSTeams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38" name="Google Shape;1538;p53"/>
          <p:cNvSpPr txBox="1"/>
          <p:nvPr/>
        </p:nvSpPr>
        <p:spPr>
          <a:xfrm>
            <a:off x="834300" y="2347163"/>
            <a:ext cx="245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Smart-meter stats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39" name="Google Shape;1539;p53"/>
          <p:cNvSpPr txBox="1"/>
          <p:nvPr/>
        </p:nvSpPr>
        <p:spPr>
          <a:xfrm>
            <a:off x="842225" y="3012000"/>
            <a:ext cx="2453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Smart-meter critical alerts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40" name="Google Shape;1540;p53"/>
          <p:cNvSpPr/>
          <p:nvPr/>
        </p:nvSpPr>
        <p:spPr>
          <a:xfrm>
            <a:off x="244175" y="2468675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53"/>
          <p:cNvSpPr/>
          <p:nvPr/>
        </p:nvSpPr>
        <p:spPr>
          <a:xfrm>
            <a:off x="260025" y="3133488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2" name="Google Shape;15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125" y="1228595"/>
            <a:ext cx="4646555" cy="17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925" y="1228600"/>
            <a:ext cx="5536536" cy="17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7225" y="1055050"/>
            <a:ext cx="5626224" cy="300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54"/>
          <p:cNvSpPr txBox="1"/>
          <p:nvPr>
            <p:ph type="ctrTitle"/>
          </p:nvPr>
        </p:nvSpPr>
        <p:spPr>
          <a:xfrm>
            <a:off x="162225" y="193750"/>
            <a:ext cx="19890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8000"/>
                </a:solidFill>
                <a:latin typeface="EB Garamond"/>
                <a:ea typeface="EB Garamond"/>
                <a:cs typeface="EB Garamond"/>
                <a:sym typeface="EB Garamond"/>
              </a:rPr>
              <a:t>Next Steps</a:t>
            </a:r>
            <a:r>
              <a:rPr b="1" lang="en" sz="2400">
                <a:solidFill>
                  <a:srgbClr val="FF8000"/>
                </a:solidFill>
                <a:latin typeface="EB Garamond"/>
                <a:ea typeface="EB Garamond"/>
                <a:cs typeface="EB Garamond"/>
                <a:sym typeface="EB Garamond"/>
              </a:rPr>
              <a:t>...</a:t>
            </a:r>
            <a:endParaRPr b="1" sz="2400">
              <a:solidFill>
                <a:srgbClr val="FF8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51" name="Google Shape;1551;p54"/>
          <p:cNvSpPr/>
          <p:nvPr/>
        </p:nvSpPr>
        <p:spPr>
          <a:xfrm>
            <a:off x="213925" y="880150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54"/>
          <p:cNvSpPr txBox="1"/>
          <p:nvPr/>
        </p:nvSpPr>
        <p:spPr>
          <a:xfrm>
            <a:off x="791175" y="758650"/>
            <a:ext cx="28038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Consistent SDLC in Place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53" name="Google Shape;1553;p54"/>
          <p:cNvSpPr/>
          <p:nvPr/>
        </p:nvSpPr>
        <p:spPr>
          <a:xfrm>
            <a:off x="213925" y="1447350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54"/>
          <p:cNvSpPr txBox="1"/>
          <p:nvPr/>
        </p:nvSpPr>
        <p:spPr>
          <a:xfrm>
            <a:off x="791175" y="1325850"/>
            <a:ext cx="63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Delivery &amp; Continuous Deployment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55" name="Google Shape;1555;p54"/>
          <p:cNvSpPr/>
          <p:nvPr/>
        </p:nvSpPr>
        <p:spPr>
          <a:xfrm>
            <a:off x="213925" y="2088300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54"/>
          <p:cNvSpPr txBox="1"/>
          <p:nvPr/>
        </p:nvSpPr>
        <p:spPr>
          <a:xfrm>
            <a:off x="791175" y="1966800"/>
            <a:ext cx="5951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Better Code Review/ Peer Review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57" name="Google Shape;1557;p54"/>
          <p:cNvSpPr/>
          <p:nvPr/>
        </p:nvSpPr>
        <p:spPr>
          <a:xfrm>
            <a:off x="213925" y="2729250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54"/>
          <p:cNvSpPr txBox="1"/>
          <p:nvPr/>
        </p:nvSpPr>
        <p:spPr>
          <a:xfrm>
            <a:off x="791175" y="2607750"/>
            <a:ext cx="31542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Design Management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59" name="Google Shape;1559;p54"/>
          <p:cNvSpPr/>
          <p:nvPr/>
        </p:nvSpPr>
        <p:spPr>
          <a:xfrm>
            <a:off x="213925" y="3370200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54"/>
          <p:cNvSpPr txBox="1"/>
          <p:nvPr/>
        </p:nvSpPr>
        <p:spPr>
          <a:xfrm>
            <a:off x="791175" y="3248700"/>
            <a:ext cx="4946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Better Release Management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61" name="Google Shape;1561;p54"/>
          <p:cNvSpPr/>
          <p:nvPr/>
        </p:nvSpPr>
        <p:spPr>
          <a:xfrm>
            <a:off x="213925" y="4011150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54"/>
          <p:cNvSpPr txBox="1"/>
          <p:nvPr/>
        </p:nvSpPr>
        <p:spPr>
          <a:xfrm>
            <a:off x="791175" y="3889650"/>
            <a:ext cx="4946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Improve the Centralized Observability Stack 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563" name="Google Shape;1563;p54"/>
          <p:cNvSpPr/>
          <p:nvPr/>
        </p:nvSpPr>
        <p:spPr>
          <a:xfrm>
            <a:off x="213925" y="4578350"/>
            <a:ext cx="4212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54"/>
          <p:cNvSpPr txBox="1"/>
          <p:nvPr/>
        </p:nvSpPr>
        <p:spPr>
          <a:xfrm>
            <a:off x="791175" y="4493725"/>
            <a:ext cx="4946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Kubernetes/Serverless/Microservices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565" name="Google Shape;15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876" y="3885160"/>
            <a:ext cx="421200" cy="4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54"/>
          <p:cNvSpPr/>
          <p:nvPr/>
        </p:nvSpPr>
        <p:spPr>
          <a:xfrm>
            <a:off x="6327775" y="3782700"/>
            <a:ext cx="1825200" cy="6261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Next Session On Grafana...</a:t>
            </a:r>
            <a:endParaRPr i="1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567" name="Google Shape;156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55"/>
          <p:cNvSpPr/>
          <p:nvPr/>
        </p:nvSpPr>
        <p:spPr>
          <a:xfrm>
            <a:off x="652650" y="1669150"/>
            <a:ext cx="1587000" cy="315300"/>
          </a:xfrm>
          <a:prstGeom prst="snip1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Breathe In...</a:t>
            </a:r>
            <a:endParaRPr b="1" i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73" name="Google Shape;1573;p55"/>
          <p:cNvSpPr/>
          <p:nvPr/>
        </p:nvSpPr>
        <p:spPr>
          <a:xfrm flipH="1">
            <a:off x="6904350" y="1669150"/>
            <a:ext cx="1587000" cy="315300"/>
          </a:xfrm>
          <a:prstGeom prst="snip1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Breathe Out...</a:t>
            </a:r>
            <a:endParaRPr b="1" i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74" name="Google Shape;1574;p55"/>
          <p:cNvSpPr txBox="1"/>
          <p:nvPr/>
        </p:nvSpPr>
        <p:spPr>
          <a:xfrm>
            <a:off x="2742588" y="1172650"/>
            <a:ext cx="36588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3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Its Q&amp;A</a:t>
            </a:r>
            <a:endParaRPr b="1" sz="73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75" name="Google Shape;1575;p55"/>
          <p:cNvSpPr txBox="1"/>
          <p:nvPr>
            <p:ph type="ctrTitle"/>
          </p:nvPr>
        </p:nvSpPr>
        <p:spPr>
          <a:xfrm>
            <a:off x="3228000" y="2523950"/>
            <a:ext cx="2688000" cy="7455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000"/>
                </a:solidFill>
                <a:latin typeface="EB Garamond"/>
                <a:ea typeface="EB Garamond"/>
                <a:cs typeface="EB Garamond"/>
                <a:sym typeface="EB Garamond"/>
              </a:rPr>
              <a:t>Thank </a:t>
            </a:r>
            <a:r>
              <a:rPr b="1" lang="en" sz="2800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You</a:t>
            </a:r>
            <a:endParaRPr b="1" sz="2800">
              <a:solidFill>
                <a:srgbClr val="F3CA2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76" name="Google Shape;15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type="ctrTitle"/>
          </p:nvPr>
        </p:nvSpPr>
        <p:spPr>
          <a:xfrm>
            <a:off x="37175" y="95625"/>
            <a:ext cx="9053100" cy="3894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Software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24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Is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Eating </a:t>
            </a:r>
            <a:r>
              <a:rPr lang="en" sz="24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The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World</a:t>
            </a:r>
            <a:endParaRPr b="1" sz="2400">
              <a:solidFill>
                <a:srgbClr val="FF8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2" name="Google Shape;192;p17"/>
          <p:cNvSpPr txBox="1"/>
          <p:nvPr/>
        </p:nvSpPr>
        <p:spPr>
          <a:xfrm>
            <a:off x="133775" y="483550"/>
            <a:ext cx="24750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Everythi</a:t>
            </a: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ng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is a </a:t>
            </a: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Software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193" name="Google Shape;1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450" y="1027625"/>
            <a:ext cx="3374650" cy="22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5375" y="972550"/>
            <a:ext cx="4814150" cy="270796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 txBox="1"/>
          <p:nvPr/>
        </p:nvSpPr>
        <p:spPr>
          <a:xfrm>
            <a:off x="921675" y="728910"/>
            <a:ext cx="20070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Roles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are </a:t>
            </a: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Evolving</a:t>
            </a:r>
            <a:endParaRPr sz="1700">
              <a:solidFill>
                <a:srgbClr val="FF8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245250" y="1311948"/>
            <a:ext cx="29658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Management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gets </a:t>
            </a: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detailed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245250" y="2076148"/>
            <a:ext cx="29658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Maintenance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 becomes </a:t>
            </a: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complex</a:t>
            </a:r>
            <a:endParaRPr sz="1700">
              <a:solidFill>
                <a:srgbClr val="FF8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846725" y="1578913"/>
            <a:ext cx="3189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Knowledge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becomes </a:t>
            </a: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open-sourced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846725" y="2377050"/>
            <a:ext cx="26685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Automation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Eats </a:t>
            </a: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Software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00" name="Google Shape;200;p17"/>
          <p:cNvSpPr txBox="1"/>
          <p:nvPr/>
        </p:nvSpPr>
        <p:spPr>
          <a:xfrm>
            <a:off x="245250" y="2776100"/>
            <a:ext cx="26685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AI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Will </a:t>
            </a: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Eat</a:t>
            </a:r>
            <a:r>
              <a:rPr lang="en" sz="1700">
                <a:solidFill>
                  <a:srgbClr val="FF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Automation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01" name="Google Shape;2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1325" y="943483"/>
            <a:ext cx="4943999" cy="276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7975" y="2975579"/>
            <a:ext cx="3848075" cy="169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/>
          <p:nvPr/>
        </p:nvSpPr>
        <p:spPr>
          <a:xfrm>
            <a:off x="6145400" y="3095175"/>
            <a:ext cx="1101600" cy="221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Automation</a:t>
            </a:r>
            <a:endParaRPr b="1" sz="10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4" name="Google Shape;2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1025" y="943475"/>
            <a:ext cx="5189250" cy="31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7"/>
          <p:cNvSpPr/>
          <p:nvPr/>
        </p:nvSpPr>
        <p:spPr>
          <a:xfrm>
            <a:off x="6176763" y="1251038"/>
            <a:ext cx="773100" cy="468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Business</a:t>
            </a:r>
            <a:endParaRPr sz="12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7124488" y="1251038"/>
            <a:ext cx="773100" cy="468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Model</a:t>
            </a:r>
            <a:endParaRPr sz="12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07" name="Google Shape;207;p17"/>
          <p:cNvSpPr/>
          <p:nvPr/>
        </p:nvSpPr>
        <p:spPr>
          <a:xfrm>
            <a:off x="6920038" y="1466588"/>
            <a:ext cx="267600" cy="924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"/>
          <p:cNvSpPr txBox="1"/>
          <p:nvPr/>
        </p:nvSpPr>
        <p:spPr>
          <a:xfrm>
            <a:off x="354400" y="3973300"/>
            <a:ext cx="26685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0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Service 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/ </a:t>
            </a: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API-First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09" name="Google Shape;20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/>
        </p:nvSpPr>
        <p:spPr>
          <a:xfrm>
            <a:off x="475000" y="431875"/>
            <a:ext cx="2058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Python is in </a:t>
            </a: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school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15" name="Google Shape;215;p18"/>
          <p:cNvSpPr txBox="1"/>
          <p:nvPr/>
        </p:nvSpPr>
        <p:spPr>
          <a:xfrm>
            <a:off x="475000" y="767825"/>
            <a:ext cx="21183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YAML is</a:t>
            </a: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standardized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16" name="Google Shape;216;p18"/>
          <p:cNvSpPr txBox="1"/>
          <p:nvPr/>
        </p:nvSpPr>
        <p:spPr>
          <a:xfrm>
            <a:off x="5307950" y="1436600"/>
            <a:ext cx="17709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WASM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5168500" y="516425"/>
            <a:ext cx="3292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Full Stack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is No longer 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An End to End Tech-Stack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Its an </a:t>
            </a: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End-To-End Responsibility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18" name="Google Shape;218;p18"/>
          <p:cNvSpPr txBox="1"/>
          <p:nvPr/>
        </p:nvSpPr>
        <p:spPr>
          <a:xfrm>
            <a:off x="5168500" y="1839163"/>
            <a:ext cx="3055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Push For </a:t>
            </a:r>
            <a:r>
              <a:rPr lang="en" sz="1700">
                <a:solidFill>
                  <a:schemeClr val="accent5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Self Organizing Teams</a:t>
            </a:r>
            <a:endParaRPr sz="1700">
              <a:solidFill>
                <a:schemeClr val="accent5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19" name="Google Shape;2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350" y="3667300"/>
            <a:ext cx="641400" cy="79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4639900" y="2571738"/>
            <a:ext cx="2742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State Of Constant </a:t>
            </a:r>
            <a:r>
              <a:rPr lang="en" sz="1700">
                <a:solidFill>
                  <a:srgbClr val="E94B3C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Conflict 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Between Teams &amp; Process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540950" y="1919250"/>
            <a:ext cx="1622100" cy="9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Developer </a:t>
            </a: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Responsibilities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Increases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530575" y="3083625"/>
            <a:ext cx="4140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Frameworks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Comes for the Developer Rescue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3" name="Google Shape;223;p18"/>
          <p:cNvSpPr txBox="1"/>
          <p:nvPr/>
        </p:nvSpPr>
        <p:spPr>
          <a:xfrm>
            <a:off x="530575" y="3443125"/>
            <a:ext cx="39282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Tools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Comes to Development Rescue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24" name="Google Shape;224;p18"/>
          <p:cNvSpPr txBox="1"/>
          <p:nvPr/>
        </p:nvSpPr>
        <p:spPr>
          <a:xfrm>
            <a:off x="530575" y="3814225"/>
            <a:ext cx="425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PAAS, SAAS, IAS, MLAS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For Business Rescue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25" name="Google Shape;2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0600" y="1935748"/>
            <a:ext cx="945600" cy="94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3303" y="599359"/>
            <a:ext cx="854699" cy="83724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8"/>
          <p:cNvSpPr txBox="1"/>
          <p:nvPr/>
        </p:nvSpPr>
        <p:spPr>
          <a:xfrm>
            <a:off x="475000" y="1102325"/>
            <a:ext cx="2118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NoOps Movement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28" name="Google Shape;22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3288" y="599351"/>
            <a:ext cx="1814673" cy="9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4038" y="1873638"/>
            <a:ext cx="998700" cy="102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0" name="Google Shape;230;p18"/>
          <p:cNvSpPr txBox="1"/>
          <p:nvPr/>
        </p:nvSpPr>
        <p:spPr>
          <a:xfrm>
            <a:off x="7857550" y="3127000"/>
            <a:ext cx="11148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CA20"/>
                </a:solidFill>
                <a:latin typeface="EB Garamond"/>
                <a:ea typeface="EB Garamond"/>
                <a:cs typeface="EB Garamond"/>
                <a:sym typeface="EB Garamond"/>
              </a:rPr>
              <a:t>Developer Burnout</a:t>
            </a:r>
            <a:endParaRPr b="1">
              <a:solidFill>
                <a:srgbClr val="F3CA2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1" name="Google Shape;231;p18"/>
          <p:cNvSpPr txBox="1"/>
          <p:nvPr/>
        </p:nvSpPr>
        <p:spPr>
          <a:xfrm>
            <a:off x="7627150" y="4525425"/>
            <a:ext cx="14418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Am I Even Real?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32" name="Google Shape;23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7550" y="389353"/>
            <a:ext cx="1083450" cy="10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63" y="2200650"/>
            <a:ext cx="420366" cy="37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950" y="802975"/>
            <a:ext cx="429999" cy="43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25" y="3408250"/>
            <a:ext cx="505500" cy="5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8"/>
          <p:cNvSpPr txBox="1"/>
          <p:nvPr>
            <p:ph type="ctrTitle"/>
          </p:nvPr>
        </p:nvSpPr>
        <p:spPr>
          <a:xfrm>
            <a:off x="62825" y="0"/>
            <a:ext cx="8947200" cy="474900"/>
          </a:xfrm>
          <a:prstGeom prst="rect">
            <a:avLst/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To The 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Future</a:t>
            </a:r>
            <a:endParaRPr b="1" sz="2400">
              <a:solidFill>
                <a:srgbClr val="F3CA2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62198" y="1771102"/>
            <a:ext cx="505500" cy="50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123975" y="3241500"/>
            <a:ext cx="1954800" cy="1179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89675" y="2504913"/>
            <a:ext cx="4203900" cy="255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0" name="Google Shape;240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868826" y="2504925"/>
            <a:ext cx="4141200" cy="255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1" name="Google Shape;241;p18"/>
          <p:cNvSpPr txBox="1"/>
          <p:nvPr/>
        </p:nvSpPr>
        <p:spPr>
          <a:xfrm>
            <a:off x="530575" y="4187925"/>
            <a:ext cx="425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Automation &amp; </a:t>
            </a: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AI</a:t>
            </a:r>
            <a:endParaRPr sz="17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42" name="Google Shape;242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 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Integration</a:t>
            </a:r>
            <a:endParaRPr sz="2400">
              <a:solidFill>
                <a:srgbClr val="FF8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342050" y="1136500"/>
            <a:ext cx="43416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097" y="1994838"/>
            <a:ext cx="1215000" cy="50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075" y="1978225"/>
            <a:ext cx="1578600" cy="50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175" y="2834451"/>
            <a:ext cx="1571700" cy="50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9200" y="2801300"/>
            <a:ext cx="1739400" cy="50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5100" y="3780549"/>
            <a:ext cx="1148400" cy="50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975" y="2934050"/>
            <a:ext cx="1898400" cy="50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71100" y="3815450"/>
            <a:ext cx="1985100" cy="504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6" name="Google Shape;256;p19"/>
          <p:cNvSpPr txBox="1"/>
          <p:nvPr/>
        </p:nvSpPr>
        <p:spPr>
          <a:xfrm>
            <a:off x="468050" y="559800"/>
            <a:ext cx="7112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Integration of code changes frequently from multiple users to a single project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7" name="Google Shape;257;p19"/>
          <p:cNvSpPr txBox="1"/>
          <p:nvPr/>
        </p:nvSpPr>
        <p:spPr>
          <a:xfrm>
            <a:off x="468050" y="988750"/>
            <a:ext cx="7355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Using Automation for Code Quality, Builds and Tests before merging to repository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58" name="Google Shape;258;p19"/>
          <p:cNvSpPr/>
          <p:nvPr/>
        </p:nvSpPr>
        <p:spPr>
          <a:xfrm>
            <a:off x="117050" y="6787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117023" y="11365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5100" y="3780549"/>
            <a:ext cx="1148400" cy="50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  <a:effectLst>
            <a:outerShdw blurRad="328613" rotWithShape="0" algn="bl" dir="5280000" dist="123825">
              <a:srgbClr val="CB1B4A">
                <a:alpha val="50000"/>
              </a:srgbClr>
            </a:outerShdw>
          </a:effectLst>
        </p:spPr>
      </p:pic>
      <p:pic>
        <p:nvPicPr>
          <p:cNvPr id="261" name="Google Shape;26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/>
          <p:nvPr/>
        </p:nvSpPr>
        <p:spPr>
          <a:xfrm>
            <a:off x="64375" y="0"/>
            <a:ext cx="90351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</a:t>
            </a: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Integration</a:t>
            </a:r>
            <a:endParaRPr sz="2400">
              <a:solidFill>
                <a:srgbClr val="FF8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67" name="Google Shape;267;p20"/>
          <p:cNvSpPr txBox="1"/>
          <p:nvPr/>
        </p:nvSpPr>
        <p:spPr>
          <a:xfrm>
            <a:off x="468050" y="559800"/>
            <a:ext cx="71121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Integration of code changes frequently from multiple users to a single project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268" name="Google Shape;268;p20"/>
          <p:cNvSpPr txBox="1"/>
          <p:nvPr/>
        </p:nvSpPr>
        <p:spPr>
          <a:xfrm>
            <a:off x="468050" y="988750"/>
            <a:ext cx="7355400" cy="4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Using Automation for Code Quality, Builds and Tests before merging to repository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269" name="Google Shape;2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39" y="2242491"/>
            <a:ext cx="368700" cy="33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0" name="Google Shape;270;p20"/>
          <p:cNvSpPr/>
          <p:nvPr/>
        </p:nvSpPr>
        <p:spPr>
          <a:xfrm>
            <a:off x="470106" y="2240171"/>
            <a:ext cx="287100" cy="3354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------------</a:t>
            </a:r>
            <a:endParaRPr sz="700"/>
          </a:p>
        </p:txBody>
      </p:sp>
      <p:sp>
        <p:nvSpPr>
          <p:cNvPr id="271" name="Google Shape;271;p20"/>
          <p:cNvSpPr/>
          <p:nvPr/>
        </p:nvSpPr>
        <p:spPr>
          <a:xfrm>
            <a:off x="1867439" y="2033968"/>
            <a:ext cx="1786800" cy="7128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9038" y="2216967"/>
            <a:ext cx="314100" cy="28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2577" y="2868101"/>
            <a:ext cx="287100" cy="26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4" name="Google Shape;27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2933" y="2868101"/>
            <a:ext cx="287100" cy="26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5" name="Google Shape;275;p20"/>
          <p:cNvSpPr/>
          <p:nvPr/>
        </p:nvSpPr>
        <p:spPr>
          <a:xfrm>
            <a:off x="6824600" y="1996325"/>
            <a:ext cx="1962900" cy="12381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>
            <a:off x="6876778" y="2071349"/>
            <a:ext cx="1858800" cy="3030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/>
          <p:nvPr/>
        </p:nvSpPr>
        <p:spPr>
          <a:xfrm>
            <a:off x="6876778" y="2461403"/>
            <a:ext cx="1858800" cy="3030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62" y="2127630"/>
            <a:ext cx="218700" cy="19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79" name="Google Shape;2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5252" y="2517684"/>
            <a:ext cx="218700" cy="19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80" name="Google Shape;280;p20"/>
          <p:cNvSpPr/>
          <p:nvPr/>
        </p:nvSpPr>
        <p:spPr>
          <a:xfrm>
            <a:off x="5188444" y="2469974"/>
            <a:ext cx="287100" cy="3354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------------</a:t>
            </a:r>
            <a:endParaRPr sz="700"/>
          </a:p>
        </p:txBody>
      </p:sp>
      <p:sp>
        <p:nvSpPr>
          <p:cNvPr id="281" name="Google Shape;281;p20"/>
          <p:cNvSpPr/>
          <p:nvPr/>
        </p:nvSpPr>
        <p:spPr>
          <a:xfrm>
            <a:off x="6876778" y="2851457"/>
            <a:ext cx="1858800" cy="3030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101" y="2907738"/>
            <a:ext cx="218700" cy="19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3" name="Google Shape;2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958" y="2472294"/>
            <a:ext cx="368700" cy="33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4" name="Google Shape;284;p20"/>
          <p:cNvSpPr/>
          <p:nvPr/>
        </p:nvSpPr>
        <p:spPr>
          <a:xfrm>
            <a:off x="2524424" y="3941196"/>
            <a:ext cx="311400" cy="3159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------------</a:t>
            </a:r>
            <a:endParaRPr sz="700"/>
          </a:p>
        </p:txBody>
      </p:sp>
      <p:sp>
        <p:nvSpPr>
          <p:cNvPr id="285" name="Google Shape;285;p20"/>
          <p:cNvSpPr/>
          <p:nvPr/>
        </p:nvSpPr>
        <p:spPr>
          <a:xfrm>
            <a:off x="2524400" y="4478251"/>
            <a:ext cx="311400" cy="3159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------------</a:t>
            </a:r>
            <a:endParaRPr sz="700"/>
          </a:p>
        </p:txBody>
      </p:sp>
      <p:pic>
        <p:nvPicPr>
          <p:cNvPr id="286" name="Google Shape;2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742" y="3899157"/>
            <a:ext cx="400200" cy="357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233" y="4457232"/>
            <a:ext cx="400200" cy="357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8" name="Google Shape;288;p20"/>
          <p:cNvSpPr/>
          <p:nvPr/>
        </p:nvSpPr>
        <p:spPr>
          <a:xfrm>
            <a:off x="4665731" y="3874700"/>
            <a:ext cx="2138700" cy="363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"/>
          <p:cNvSpPr/>
          <p:nvPr/>
        </p:nvSpPr>
        <p:spPr>
          <a:xfrm>
            <a:off x="4665731" y="4336843"/>
            <a:ext cx="2138700" cy="5778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"/>
          <p:cNvSpPr/>
          <p:nvPr/>
        </p:nvSpPr>
        <p:spPr>
          <a:xfrm>
            <a:off x="4751560" y="4404132"/>
            <a:ext cx="1966800" cy="1680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"/>
          <p:cNvSpPr/>
          <p:nvPr/>
        </p:nvSpPr>
        <p:spPr>
          <a:xfrm>
            <a:off x="4751560" y="4646143"/>
            <a:ext cx="1966800" cy="1680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081" y="3939257"/>
            <a:ext cx="251400" cy="22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3" name="Google Shape;2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940" y="3942121"/>
            <a:ext cx="251400" cy="22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4" name="Google Shape;2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798" y="3939257"/>
            <a:ext cx="251400" cy="228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5" name="Google Shape;2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594" y="4425152"/>
            <a:ext cx="138600" cy="12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6" name="Google Shape;2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940" y="4425152"/>
            <a:ext cx="138600" cy="12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7" name="Google Shape;2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286" y="4425152"/>
            <a:ext cx="138600" cy="12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8" name="Google Shape;2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226" y="4667163"/>
            <a:ext cx="138600" cy="12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99" name="Google Shape;2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665" y="4667163"/>
            <a:ext cx="138600" cy="12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00" name="Google Shape;300;p20"/>
          <p:cNvSpPr txBox="1"/>
          <p:nvPr/>
        </p:nvSpPr>
        <p:spPr>
          <a:xfrm>
            <a:off x="296600" y="2656158"/>
            <a:ext cx="634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Config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964458" y="2656158"/>
            <a:ext cx="634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Agent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1938775" y="1556950"/>
            <a:ext cx="1415400" cy="3207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Single Job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3" name="Google Shape;303;p20"/>
          <p:cNvSpPr/>
          <p:nvPr/>
        </p:nvSpPr>
        <p:spPr>
          <a:xfrm>
            <a:off x="5475550" y="1575638"/>
            <a:ext cx="1962900" cy="3207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Concurrent</a:t>
            </a: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 Job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4" name="Google Shape;304;p20"/>
          <p:cNvSpPr/>
          <p:nvPr/>
        </p:nvSpPr>
        <p:spPr>
          <a:xfrm>
            <a:off x="6916183" y="4277387"/>
            <a:ext cx="1906800" cy="282600"/>
          </a:xfrm>
          <a:prstGeom prst="roundRect">
            <a:avLst>
              <a:gd fmla="val 16667" name="adj"/>
            </a:avLst>
          </a:prstGeom>
          <a:solidFill>
            <a:srgbClr val="0097A7"/>
          </a:solidFill>
          <a:ln cap="flat" cmpd="sng" w="952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Parallel</a:t>
            </a: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 Job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5" name="Google Shape;305;p20"/>
          <p:cNvSpPr/>
          <p:nvPr/>
        </p:nvSpPr>
        <p:spPr>
          <a:xfrm>
            <a:off x="117050" y="678725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0"/>
          <p:cNvSpPr/>
          <p:nvPr/>
        </p:nvSpPr>
        <p:spPr>
          <a:xfrm>
            <a:off x="117023" y="1136500"/>
            <a:ext cx="351000" cy="191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0"/>
          <p:cNvSpPr txBox="1"/>
          <p:nvPr/>
        </p:nvSpPr>
        <p:spPr>
          <a:xfrm>
            <a:off x="221775" y="3762425"/>
            <a:ext cx="18957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Single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Agent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Increase as </a:t>
            </a:r>
            <a:r>
              <a:rPr lang="en" sz="17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project increases</a:t>
            </a:r>
            <a:endParaRPr sz="1700">
              <a:solidFill>
                <a:srgbClr val="FF8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5008044" y="2909877"/>
            <a:ext cx="634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Config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09" name="Google Shape;309;p20"/>
          <p:cNvSpPr txBox="1"/>
          <p:nvPr/>
        </p:nvSpPr>
        <p:spPr>
          <a:xfrm>
            <a:off x="5862278" y="2887264"/>
            <a:ext cx="6342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Agent</a:t>
            </a:r>
            <a:endParaRPr sz="1200">
              <a:solidFill>
                <a:srgbClr val="F3CA2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10" name="Google Shape;310;p20"/>
          <p:cNvSpPr/>
          <p:nvPr/>
        </p:nvSpPr>
        <p:spPr>
          <a:xfrm>
            <a:off x="821750" y="2365956"/>
            <a:ext cx="210900" cy="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0"/>
          <p:cNvSpPr/>
          <p:nvPr/>
        </p:nvSpPr>
        <p:spPr>
          <a:xfrm>
            <a:off x="1561745" y="2365956"/>
            <a:ext cx="210900" cy="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0"/>
          <p:cNvSpPr/>
          <p:nvPr/>
        </p:nvSpPr>
        <p:spPr>
          <a:xfrm>
            <a:off x="5621133" y="2608786"/>
            <a:ext cx="210900" cy="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0"/>
          <p:cNvSpPr/>
          <p:nvPr/>
        </p:nvSpPr>
        <p:spPr>
          <a:xfrm rot="-1708228">
            <a:off x="6460828" y="2322193"/>
            <a:ext cx="205787" cy="862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0"/>
          <p:cNvSpPr/>
          <p:nvPr/>
        </p:nvSpPr>
        <p:spPr>
          <a:xfrm>
            <a:off x="6458312" y="2569859"/>
            <a:ext cx="210900" cy="8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0"/>
          <p:cNvSpPr/>
          <p:nvPr/>
        </p:nvSpPr>
        <p:spPr>
          <a:xfrm rot="1538100">
            <a:off x="6451130" y="2821816"/>
            <a:ext cx="206640" cy="856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0"/>
          <p:cNvSpPr/>
          <p:nvPr/>
        </p:nvSpPr>
        <p:spPr>
          <a:xfrm>
            <a:off x="3060468" y="4053829"/>
            <a:ext cx="228900" cy="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0"/>
          <p:cNvSpPr/>
          <p:nvPr/>
        </p:nvSpPr>
        <p:spPr>
          <a:xfrm>
            <a:off x="4175420" y="4032809"/>
            <a:ext cx="228900" cy="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0"/>
          <p:cNvSpPr/>
          <p:nvPr/>
        </p:nvSpPr>
        <p:spPr>
          <a:xfrm>
            <a:off x="3067207" y="4580353"/>
            <a:ext cx="228900" cy="9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0"/>
          <p:cNvSpPr/>
          <p:nvPr/>
        </p:nvSpPr>
        <p:spPr>
          <a:xfrm rot="-1015462">
            <a:off x="4176490" y="4487480"/>
            <a:ext cx="226719" cy="915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"/>
          <p:cNvSpPr/>
          <p:nvPr/>
        </p:nvSpPr>
        <p:spPr>
          <a:xfrm rot="1054276">
            <a:off x="4176504" y="4684162"/>
            <a:ext cx="226571" cy="9192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DC129"/>
          </a:solidFill>
          <a:ln cap="flat" cmpd="sng" w="9525">
            <a:solidFill>
              <a:srgbClr val="FDC1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9735" y="2230014"/>
            <a:ext cx="314100" cy="28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22" name="Google Shape;3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581" y="2228783"/>
            <a:ext cx="314100" cy="28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23" name="Google Shape;323;p20"/>
          <p:cNvSpPr/>
          <p:nvPr/>
        </p:nvSpPr>
        <p:spPr>
          <a:xfrm>
            <a:off x="1843825" y="3384675"/>
            <a:ext cx="2662200" cy="258900"/>
          </a:xfrm>
          <a:prstGeom prst="roundRect">
            <a:avLst>
              <a:gd fmla="val 16667" name="adj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GitLab Runner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5347550" y="3385125"/>
            <a:ext cx="2662200" cy="258900"/>
          </a:xfrm>
          <a:prstGeom prst="roundRect">
            <a:avLst>
              <a:gd fmla="val 16667" name="adj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GitLab App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4666838" y="3492938"/>
            <a:ext cx="519900" cy="90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71820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/>
        </p:nvSpPr>
        <p:spPr>
          <a:xfrm>
            <a:off x="-125" y="0"/>
            <a:ext cx="91440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Continuous  </a:t>
            </a:r>
            <a:r>
              <a:rPr lang="en" sz="2400">
                <a:solidFill>
                  <a:srgbClr val="FF800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Integration Jobs</a:t>
            </a:r>
            <a:endParaRPr sz="2400">
              <a:solidFill>
                <a:srgbClr val="FF8000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2" name="Google Shape;332;p21"/>
          <p:cNvSpPr/>
          <p:nvPr/>
        </p:nvSpPr>
        <p:spPr>
          <a:xfrm>
            <a:off x="558425" y="781775"/>
            <a:ext cx="1975500" cy="467700"/>
          </a:xfrm>
          <a:prstGeom prst="roundRect">
            <a:avLst>
              <a:gd fmla="val 16667" name="adj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EB Garamond"/>
                <a:ea typeface="EB Garamond"/>
                <a:cs typeface="EB Garamond"/>
                <a:sym typeface="EB Garamond"/>
              </a:rPr>
              <a:t>Python</a:t>
            </a:r>
            <a:endParaRPr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3" name="Google Shape;333;p21"/>
          <p:cNvSpPr/>
          <p:nvPr/>
        </p:nvSpPr>
        <p:spPr>
          <a:xfrm>
            <a:off x="6280975" y="781775"/>
            <a:ext cx="1975500" cy="467700"/>
          </a:xfrm>
          <a:prstGeom prst="roundRect">
            <a:avLst>
              <a:gd fmla="val 16667" name="adj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Javascript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600450" y="1292350"/>
            <a:ext cx="837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Flake8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1660125" y="1311100"/>
            <a:ext cx="12645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PyFlakes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1660125" y="1590452"/>
            <a:ext cx="1480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PyCodestyle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1660125" y="1847800"/>
            <a:ext cx="19755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McCabe Complexity</a:t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6317050" y="1528650"/>
            <a:ext cx="17799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ESLint/TSLint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39" name="Google Shape;339;p21"/>
          <p:cNvSpPr txBox="1"/>
          <p:nvPr/>
        </p:nvSpPr>
        <p:spPr>
          <a:xfrm>
            <a:off x="600450" y="2168388"/>
            <a:ext cx="837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Pylint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6357775" y="1954350"/>
            <a:ext cx="8376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Build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558425" y="2765088"/>
            <a:ext cx="18219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UnitTest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PyTest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Django UnitTest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2" name="Google Shape;342;p21"/>
          <p:cNvSpPr/>
          <p:nvPr/>
        </p:nvSpPr>
        <p:spPr>
          <a:xfrm>
            <a:off x="4011825" y="1390650"/>
            <a:ext cx="1218000" cy="4677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B1B4A"/>
                </a:solidFill>
                <a:latin typeface="EB Garamond"/>
                <a:ea typeface="EB Garamond"/>
                <a:cs typeface="EB Garamond"/>
                <a:sym typeface="EB Garamond"/>
              </a:rPr>
              <a:t>Static Check</a:t>
            </a:r>
            <a:endParaRPr b="1" sz="1700">
              <a:solidFill>
                <a:srgbClr val="CB1B4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3" name="Google Shape;343;p21"/>
          <p:cNvSpPr txBox="1"/>
          <p:nvPr/>
        </p:nvSpPr>
        <p:spPr>
          <a:xfrm>
            <a:off x="6357775" y="2596900"/>
            <a:ext cx="14460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Mocha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Jest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Jasmine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Puppeteer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3938375" y="2571750"/>
            <a:ext cx="1395900" cy="4677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B1B4A"/>
                </a:solidFill>
                <a:latin typeface="EB Garamond"/>
                <a:ea typeface="EB Garamond"/>
                <a:cs typeface="EB Garamond"/>
                <a:sym typeface="EB Garamond"/>
              </a:rPr>
              <a:t>Test Automation</a:t>
            </a:r>
            <a:endParaRPr b="1" sz="1700">
              <a:solidFill>
                <a:srgbClr val="CB1B4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5" name="Google Shape;345;p21"/>
          <p:cNvSpPr txBox="1"/>
          <p:nvPr/>
        </p:nvSpPr>
        <p:spPr>
          <a:xfrm>
            <a:off x="558425" y="4003100"/>
            <a:ext cx="2743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Django ~ Deploy Checklist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Bandit</a:t>
            </a:r>
            <a:r>
              <a:rPr lang="en" sz="1700">
                <a:solidFill>
                  <a:srgbClr val="F3CA20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</a:t>
            </a: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 ~ Python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4027325" y="3835850"/>
            <a:ext cx="1218000" cy="467700"/>
          </a:xfrm>
          <a:prstGeom prst="roundRect">
            <a:avLst>
              <a:gd fmla="val 16667" name="adj"/>
            </a:avLst>
          </a:prstGeom>
          <a:solidFill>
            <a:srgbClr val="171820"/>
          </a:solidFill>
          <a:ln cap="flat" cmpd="sng" w="9525">
            <a:solidFill>
              <a:srgbClr val="1718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B1B4A"/>
                </a:solidFill>
                <a:latin typeface="EB Garamond"/>
                <a:ea typeface="EB Garamond"/>
                <a:cs typeface="EB Garamond"/>
                <a:sym typeface="EB Garamond"/>
              </a:rPr>
              <a:t>Security Analysis</a:t>
            </a:r>
            <a:endParaRPr b="1" sz="1700">
              <a:solidFill>
                <a:srgbClr val="CB1B4A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3350475" y="928350"/>
            <a:ext cx="1137900" cy="3837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Code Climate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4572000" y="928350"/>
            <a:ext cx="1137900" cy="383700"/>
          </a:xfrm>
          <a:prstGeom prst="roundRect">
            <a:avLst>
              <a:gd fmla="val 16667" name="adj"/>
            </a:avLst>
          </a:prstGeom>
          <a:solidFill>
            <a:srgbClr val="CB1B4A"/>
          </a:solidFill>
          <a:ln cap="flat" cmpd="sng" w="9525">
            <a:solidFill>
              <a:srgbClr val="CB1B4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SonarQube</a:t>
            </a:r>
            <a:endParaRPr b="1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600450" y="1369025"/>
            <a:ext cx="837600" cy="311400"/>
          </a:xfrm>
          <a:prstGeom prst="roundRect">
            <a:avLst>
              <a:gd fmla="val 16667" name="adj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Flake8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0" name="Google Shape;350;p21"/>
          <p:cNvSpPr/>
          <p:nvPr/>
        </p:nvSpPr>
        <p:spPr>
          <a:xfrm>
            <a:off x="584850" y="3104500"/>
            <a:ext cx="868800" cy="311400"/>
          </a:xfrm>
          <a:prstGeom prst="roundRect">
            <a:avLst>
              <a:gd fmla="val 16667" name="adj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PyTest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6389125" y="2036200"/>
            <a:ext cx="774900" cy="311400"/>
          </a:xfrm>
          <a:prstGeom prst="roundRect">
            <a:avLst>
              <a:gd fmla="val 16667" name="adj"/>
            </a:avLst>
          </a:prstGeom>
          <a:solidFill>
            <a:srgbClr val="FF8000"/>
          </a:solidFill>
          <a:ln cap="flat" cmpd="sng" w="9525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Build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352" name="Google Shape;3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400" y="3104500"/>
            <a:ext cx="383700" cy="38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3" name="Google Shape;3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475" y="1936950"/>
            <a:ext cx="383700" cy="3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6425" y="4299150"/>
            <a:ext cx="559800" cy="55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21"/>
          <p:cNvCxnSpPr/>
          <p:nvPr/>
        </p:nvCxnSpPr>
        <p:spPr>
          <a:xfrm flipH="1" rot="10800000">
            <a:off x="558425" y="2589700"/>
            <a:ext cx="3154200" cy="7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21"/>
          <p:cNvCxnSpPr/>
          <p:nvPr/>
        </p:nvCxnSpPr>
        <p:spPr>
          <a:xfrm flipH="1" rot="10800000">
            <a:off x="5868500" y="2562375"/>
            <a:ext cx="3154200" cy="7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21"/>
          <p:cNvCxnSpPr/>
          <p:nvPr/>
        </p:nvCxnSpPr>
        <p:spPr>
          <a:xfrm flipH="1" rot="10800000">
            <a:off x="558425" y="3874550"/>
            <a:ext cx="3154200" cy="7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1"/>
          <p:cNvCxnSpPr/>
          <p:nvPr/>
        </p:nvCxnSpPr>
        <p:spPr>
          <a:xfrm flipH="1" rot="10800000">
            <a:off x="5868500" y="3824000"/>
            <a:ext cx="3154200" cy="7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21"/>
          <p:cNvSpPr/>
          <p:nvPr/>
        </p:nvSpPr>
        <p:spPr>
          <a:xfrm>
            <a:off x="2481675" y="3080025"/>
            <a:ext cx="868800" cy="311400"/>
          </a:xfrm>
          <a:prstGeom prst="roundRect">
            <a:avLst>
              <a:gd fmla="val 16667" name="adj"/>
            </a:avLst>
          </a:prstGeom>
          <a:solidFill>
            <a:srgbClr val="F3CA20"/>
          </a:solidFill>
          <a:ln cap="flat" cmpd="sng" w="9525">
            <a:solidFill>
              <a:srgbClr val="F3CA2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EB Garamond Regular"/>
                <a:ea typeface="EB Garamond Regular"/>
                <a:cs typeface="EB Garamond Regular"/>
                <a:sym typeface="EB Garamond Regular"/>
              </a:rPr>
              <a:t>API</a:t>
            </a:r>
            <a:endParaRPr sz="1700"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sp>
        <p:nvSpPr>
          <p:cNvPr id="360" name="Google Shape;360;p21"/>
          <p:cNvSpPr txBox="1"/>
          <p:nvPr/>
        </p:nvSpPr>
        <p:spPr>
          <a:xfrm>
            <a:off x="6190825" y="4003100"/>
            <a:ext cx="17799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EB Garamond Regular"/>
                <a:ea typeface="EB Garamond Regular"/>
                <a:cs typeface="EB Garamond Regular"/>
                <a:sym typeface="EB Garamond Regular"/>
              </a:rPr>
              <a:t>SAST/Eslint Security plugin</a:t>
            </a:r>
            <a:endParaRPr sz="1700">
              <a:solidFill>
                <a:srgbClr val="FFFFFF"/>
              </a:solidFill>
              <a:latin typeface="EB Garamond Regular"/>
              <a:ea typeface="EB Garamond Regular"/>
              <a:cs typeface="EB Garamond Regular"/>
              <a:sym typeface="EB Garamond Regular"/>
            </a:endParaRPr>
          </a:p>
        </p:txBody>
      </p:sp>
      <p:pic>
        <p:nvPicPr>
          <p:cNvPr id="361" name="Google Shape;36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7350" y="115175"/>
            <a:ext cx="365760" cy="36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